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15"/>
  </p:notesMasterIdLst>
  <p:sldIdLst>
    <p:sldId id="281" r:id="rId2"/>
    <p:sldId id="259" r:id="rId3"/>
    <p:sldId id="258" r:id="rId4"/>
    <p:sldId id="261" r:id="rId5"/>
    <p:sldId id="262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1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F181FE69-6986-4BB0-ABC8-1FED28644D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25183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E6D88E16-AF6D-4B9A-A094-11062AFCC0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79B18DB7-4090-48D6-B195-93C545E9FD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075DBB1-AE3D-4FDC-BD65-682EE7BE0B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F21A6B-E3A6-476C-9746-85FB83866A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C2C24D9-9868-4642-8F84-08C981F22D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F1711B9-165C-447A-8152-1C172F860D8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813EF04-F369-4088-97F2-D0A881C2AD4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EEDF1177-DFFF-4B38-A550-236FDB21AAB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AABB3A41-F2C3-43E6-BF21-B207A2ECAE4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5AF976F-FE2A-4BAC-B5DF-4EB1E209D8D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6A290F0-A207-407E-89CE-C057A34958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1AC1D-BD04-4214-9BBF-B27B454922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81D3B-3390-4E99-A3CD-1F11F77189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CD1A6FE-20B2-4747-BA22-6651A7E850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533400"/>
            <a:ext cx="7010400" cy="2057400"/>
          </a:xfrm>
        </p:spPr>
        <p:txBody>
          <a:bodyPr/>
          <a:lstStyle/>
          <a:p>
            <a:pPr eaLnBrk="1" hangingPunct="1"/>
            <a:r>
              <a:rPr lang="en-US" sz="4800" b="1" dirty="0" smtClean="0"/>
              <a:t>PENGERTIAN DESAIN PENELITIAN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2971800"/>
            <a:ext cx="7924800" cy="2743200"/>
          </a:xfrm>
          <a:ln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en-US" sz="2400" dirty="0" smtClean="0"/>
              <a:t>    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Desain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riset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adalah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kerangka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kerja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atau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rencana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untuk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melakukan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penelitian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yang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akan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digunakan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sebagai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pedoman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dalam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mengumpulkan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data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dan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menganalisis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data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4648200"/>
          </a:xfrm>
        </p:spPr>
        <p:txBody>
          <a:bodyPr/>
          <a:lstStyle/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 smtClean="0"/>
              <a:t>			       </a:t>
            </a:r>
            <a:r>
              <a:rPr lang="en-US" sz="2000" b="1" dirty="0" smtClean="0"/>
              <a:t>RANCANGAN RISET</a:t>
            </a:r>
            <a:r>
              <a:rPr lang="en-US" sz="2000" dirty="0" smtClean="0"/>
              <a:t>	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 smtClean="0"/>
              <a:t>	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     </a:t>
            </a:r>
            <a:r>
              <a:rPr lang="en-US" sz="1800" dirty="0" err="1" smtClean="0"/>
              <a:t>Penjajagan</a:t>
            </a:r>
            <a:r>
              <a:rPr lang="en-US" sz="1800" dirty="0" smtClean="0"/>
              <a:t> 			 	       </a:t>
            </a:r>
            <a:r>
              <a:rPr lang="en-US" sz="1800" dirty="0" err="1" smtClean="0"/>
              <a:t>Inferensi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    (Exploratory)				     (Conclusive)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                          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		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		                     </a:t>
            </a:r>
            <a:r>
              <a:rPr lang="en-US" sz="1800" dirty="0" err="1" smtClean="0"/>
              <a:t>Deskriptif</a:t>
            </a:r>
            <a:r>
              <a:rPr lang="en-US" sz="1800" dirty="0" smtClean="0"/>
              <a:t>			       </a:t>
            </a:r>
            <a:r>
              <a:rPr lang="en-US" sz="1800" dirty="0" err="1" smtClean="0"/>
              <a:t>Sebab-Akibat</a:t>
            </a:r>
            <a:endParaRPr lang="en-US" sz="18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    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    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      </a:t>
            </a:r>
            <a:r>
              <a:rPr lang="en-US" sz="1800" dirty="0" err="1" smtClean="0"/>
              <a:t>Seksi</a:t>
            </a:r>
            <a:r>
              <a:rPr lang="en-US" sz="1800" dirty="0" smtClean="0"/>
              <a:t> </a:t>
            </a:r>
            <a:r>
              <a:rPr lang="en-US" sz="1800" dirty="0" err="1" smtClean="0"/>
              <a:t>Silang</a:t>
            </a:r>
            <a:r>
              <a:rPr lang="en-US" sz="1800" dirty="0" smtClean="0"/>
              <a:t> (Cross-sectional design)    Longitudinal  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 Tunggal		</a:t>
            </a:r>
            <a:r>
              <a:rPr lang="en-US" sz="1800" dirty="0" err="1" smtClean="0"/>
              <a:t>Jamak</a:t>
            </a:r>
            <a:r>
              <a:rPr lang="en-US" sz="1800" dirty="0" smtClean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(Single cross-       (Multiple cross-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800" dirty="0" smtClean="0"/>
              <a:t>sectional design)   sectional design)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1800" dirty="0" smtClean="0"/>
          </a:p>
        </p:txBody>
      </p:sp>
      <p:sp>
        <p:nvSpPr>
          <p:cNvPr id="2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5746750"/>
            <a:ext cx="2133600" cy="365125"/>
          </a:xfrm>
        </p:spPr>
        <p:txBody>
          <a:bodyPr/>
          <a:lstStyle/>
          <a:p>
            <a:pPr>
              <a:defRPr/>
            </a:pPr>
            <a:fld id="{E6E54CB1-1749-4DB8-9009-4F86D111DBF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2900" b="1" dirty="0" smtClean="0">
                <a:solidFill>
                  <a:schemeClr val="bg1"/>
                </a:solidFill>
              </a:rPr>
              <a:t>KLASIFIKASI RANCANGAN PENELITIAN</a:t>
            </a:r>
          </a:p>
        </p:txBody>
      </p:sp>
      <p:sp>
        <p:nvSpPr>
          <p:cNvPr id="6149" name="Line 4"/>
          <p:cNvSpPr>
            <a:spLocks noChangeShapeType="1"/>
          </p:cNvSpPr>
          <p:nvPr/>
        </p:nvSpPr>
        <p:spPr bwMode="auto">
          <a:xfrm>
            <a:off x="1219200" y="1905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0" name="Line 5"/>
          <p:cNvSpPr>
            <a:spLocks noChangeShapeType="1"/>
          </p:cNvSpPr>
          <p:nvPr/>
        </p:nvSpPr>
        <p:spPr bwMode="auto">
          <a:xfrm>
            <a:off x="990600" y="480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1" name="Line 6"/>
          <p:cNvSpPr>
            <a:spLocks noChangeShapeType="1"/>
          </p:cNvSpPr>
          <p:nvPr/>
        </p:nvSpPr>
        <p:spPr bwMode="auto">
          <a:xfrm>
            <a:off x="2819400" y="4800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2" name="Line 7"/>
          <p:cNvSpPr>
            <a:spLocks noChangeShapeType="1"/>
          </p:cNvSpPr>
          <p:nvPr/>
        </p:nvSpPr>
        <p:spPr bwMode="auto">
          <a:xfrm>
            <a:off x="1524000" y="1524000"/>
            <a:ext cx="441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3" name="Line 8"/>
          <p:cNvSpPr>
            <a:spLocks noChangeShapeType="1"/>
          </p:cNvSpPr>
          <p:nvPr/>
        </p:nvSpPr>
        <p:spPr bwMode="auto">
          <a:xfrm>
            <a:off x="15240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4" name="Line 9"/>
          <p:cNvSpPr>
            <a:spLocks noChangeShapeType="1"/>
          </p:cNvSpPr>
          <p:nvPr/>
        </p:nvSpPr>
        <p:spPr bwMode="auto">
          <a:xfrm>
            <a:off x="5943600" y="15240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5" name="Line 10"/>
          <p:cNvSpPr>
            <a:spLocks noChangeShapeType="1"/>
          </p:cNvSpPr>
          <p:nvPr/>
        </p:nvSpPr>
        <p:spPr bwMode="auto">
          <a:xfrm>
            <a:off x="3886200" y="13716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6" name="Line 11"/>
          <p:cNvSpPr>
            <a:spLocks noChangeShapeType="1"/>
          </p:cNvSpPr>
          <p:nvPr/>
        </p:nvSpPr>
        <p:spPr bwMode="auto">
          <a:xfrm flipV="1">
            <a:off x="3276600" y="2514600"/>
            <a:ext cx="37338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57" name="Line 12"/>
          <p:cNvSpPr>
            <a:spLocks noChangeShapeType="1"/>
          </p:cNvSpPr>
          <p:nvPr/>
        </p:nvSpPr>
        <p:spPr bwMode="auto">
          <a:xfrm>
            <a:off x="3276600" y="2590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8" name="Line 13"/>
          <p:cNvSpPr>
            <a:spLocks noChangeShapeType="1"/>
          </p:cNvSpPr>
          <p:nvPr/>
        </p:nvSpPr>
        <p:spPr bwMode="auto">
          <a:xfrm>
            <a:off x="7010400" y="2514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59" name="Line 14"/>
          <p:cNvSpPr>
            <a:spLocks noChangeShapeType="1"/>
          </p:cNvSpPr>
          <p:nvPr/>
        </p:nvSpPr>
        <p:spPr bwMode="auto">
          <a:xfrm>
            <a:off x="5715000" y="2286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0" name="Line 15"/>
          <p:cNvSpPr>
            <a:spLocks noChangeShapeType="1"/>
          </p:cNvSpPr>
          <p:nvPr/>
        </p:nvSpPr>
        <p:spPr bwMode="auto">
          <a:xfrm>
            <a:off x="1981200" y="3276600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1" name="Line 16"/>
          <p:cNvSpPr>
            <a:spLocks noChangeShapeType="1"/>
          </p:cNvSpPr>
          <p:nvPr/>
        </p:nvSpPr>
        <p:spPr bwMode="auto">
          <a:xfrm>
            <a:off x="19812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2" name="Line 17"/>
          <p:cNvSpPr>
            <a:spLocks noChangeShapeType="1"/>
          </p:cNvSpPr>
          <p:nvPr/>
        </p:nvSpPr>
        <p:spPr bwMode="auto">
          <a:xfrm>
            <a:off x="55626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3" name="Line 18"/>
          <p:cNvSpPr>
            <a:spLocks noChangeShapeType="1"/>
          </p:cNvSpPr>
          <p:nvPr/>
        </p:nvSpPr>
        <p:spPr bwMode="auto">
          <a:xfrm>
            <a:off x="3276600" y="3048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4" name="Line 19"/>
          <p:cNvSpPr>
            <a:spLocks noChangeShapeType="1"/>
          </p:cNvSpPr>
          <p:nvPr/>
        </p:nvSpPr>
        <p:spPr bwMode="auto">
          <a:xfrm>
            <a:off x="990600" y="41148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165" name="Line 20"/>
          <p:cNvSpPr>
            <a:spLocks noChangeShapeType="1"/>
          </p:cNvSpPr>
          <p:nvPr/>
        </p:nvSpPr>
        <p:spPr bwMode="auto">
          <a:xfrm>
            <a:off x="990600" y="4114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6" name="Line 21"/>
          <p:cNvSpPr>
            <a:spLocks noChangeShapeType="1"/>
          </p:cNvSpPr>
          <p:nvPr/>
        </p:nvSpPr>
        <p:spPr bwMode="auto">
          <a:xfrm>
            <a:off x="2590800" y="4114800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6167" name="Line 22"/>
          <p:cNvSpPr>
            <a:spLocks noChangeShapeType="1"/>
          </p:cNvSpPr>
          <p:nvPr/>
        </p:nvSpPr>
        <p:spPr bwMode="auto">
          <a:xfrm>
            <a:off x="1752600" y="3886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686800" cy="50641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err="1" smtClean="0"/>
              <a:t>Penelitian</a:t>
            </a:r>
            <a:r>
              <a:rPr lang="en-US" sz="2800" dirty="0" smtClean="0"/>
              <a:t> </a:t>
            </a:r>
            <a:r>
              <a:rPr lang="en-US" sz="2800" dirty="0" err="1" smtClean="0"/>
              <a:t>Eksploratori</a:t>
            </a:r>
            <a:endParaRPr lang="en-US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err="1" smtClean="0"/>
              <a:t>Desain</a:t>
            </a:r>
            <a:r>
              <a:rPr lang="en-US" sz="2800" dirty="0" smtClean="0"/>
              <a:t> </a:t>
            </a:r>
            <a:r>
              <a:rPr lang="en-US" sz="2800" dirty="0" err="1" smtClean="0"/>
              <a:t>riset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menekankan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pengumpulan</a:t>
            </a:r>
            <a:r>
              <a:rPr lang="en-US" sz="2800" dirty="0" smtClean="0"/>
              <a:t> </a:t>
            </a:r>
            <a:r>
              <a:rPr lang="en-US" sz="2800" dirty="0" err="1" smtClean="0"/>
              <a:t>ide-ide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masukan-masukan</a:t>
            </a:r>
            <a:r>
              <a:rPr lang="en-US" sz="2800" dirty="0" smtClean="0"/>
              <a:t>; </a:t>
            </a:r>
            <a:r>
              <a:rPr lang="en-US" sz="2800" dirty="0" err="1" smtClean="0"/>
              <a:t>hal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khusus</a:t>
            </a:r>
            <a:r>
              <a:rPr lang="en-US" sz="2800" dirty="0" smtClean="0"/>
              <a:t> </a:t>
            </a:r>
            <a:r>
              <a:rPr lang="en-US" sz="2800" dirty="0" err="1" smtClean="0"/>
              <a:t>berguna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memecahkan</a:t>
            </a:r>
            <a:r>
              <a:rPr lang="en-US" sz="2800" dirty="0" smtClean="0"/>
              <a:t>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 yang </a:t>
            </a:r>
            <a:r>
              <a:rPr lang="en-US" sz="2800" dirty="0" err="1" smtClean="0"/>
              <a:t>luas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samar</a:t>
            </a:r>
            <a:r>
              <a:rPr lang="en-US" sz="2800" dirty="0" smtClean="0"/>
              <a:t>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sub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sempit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tepat</a:t>
            </a:r>
            <a:r>
              <a:rPr lang="en-US" sz="2800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err="1" smtClean="0"/>
              <a:t>Penelitian</a:t>
            </a:r>
            <a:r>
              <a:rPr lang="en-US" sz="2800" dirty="0" smtClean="0"/>
              <a:t> </a:t>
            </a:r>
            <a:r>
              <a:rPr lang="en-US" sz="2800" dirty="0" err="1" smtClean="0"/>
              <a:t>Deskriptif</a:t>
            </a:r>
            <a:endParaRPr lang="en-US" sz="28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err="1" smtClean="0"/>
              <a:t>Desain</a:t>
            </a:r>
            <a:r>
              <a:rPr lang="en-US" sz="2800" dirty="0" smtClean="0"/>
              <a:t> </a:t>
            </a:r>
            <a:r>
              <a:rPr lang="en-US" sz="2800" dirty="0" err="1" smtClean="0"/>
              <a:t>riset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menekankan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penentuan</a:t>
            </a:r>
            <a:r>
              <a:rPr lang="en-US" sz="2800" dirty="0" smtClean="0"/>
              <a:t> </a:t>
            </a:r>
            <a:r>
              <a:rPr lang="en-US" sz="2800" dirty="0" err="1" smtClean="0"/>
              <a:t>frekuensi</a:t>
            </a:r>
            <a:r>
              <a:rPr lang="en-US" sz="2800" dirty="0" smtClean="0"/>
              <a:t> </a:t>
            </a:r>
            <a:r>
              <a:rPr lang="en-US" sz="2800" dirty="0" err="1" smtClean="0"/>
              <a:t>terjadinya</a:t>
            </a:r>
            <a:r>
              <a:rPr lang="en-US" sz="2800" dirty="0" smtClean="0"/>
              <a:t> </a:t>
            </a:r>
            <a:r>
              <a:rPr lang="en-US" sz="2800" dirty="0" err="1" smtClean="0"/>
              <a:t>sesuatu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sejauh</a:t>
            </a:r>
            <a:r>
              <a:rPr lang="en-US" sz="2800" dirty="0" smtClean="0"/>
              <a:t> </a:t>
            </a:r>
            <a:r>
              <a:rPr lang="en-US" sz="2800" dirty="0" err="1" smtClean="0"/>
              <a:t>mana</a:t>
            </a:r>
            <a:r>
              <a:rPr lang="en-US" sz="2800" dirty="0" smtClean="0"/>
              <a:t> </a:t>
            </a:r>
            <a:r>
              <a:rPr lang="en-US" sz="2800" dirty="0" err="1" smtClean="0"/>
              <a:t>dua</a:t>
            </a:r>
            <a:r>
              <a:rPr lang="en-US" sz="2800" dirty="0" smtClean="0"/>
              <a:t> variable </a:t>
            </a:r>
            <a:r>
              <a:rPr lang="en-US" sz="2800" dirty="0" err="1" smtClean="0"/>
              <a:t>berhubungan</a:t>
            </a:r>
            <a:r>
              <a:rPr lang="en-US" sz="2800" dirty="0" smtClean="0"/>
              <a:t>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800" dirty="0" err="1" smtClean="0"/>
              <a:t>Penelitian</a:t>
            </a:r>
            <a:r>
              <a:rPr lang="en-US" sz="2800" dirty="0" smtClean="0"/>
              <a:t> </a:t>
            </a:r>
            <a:r>
              <a:rPr lang="en-US" sz="2800" dirty="0" err="1" smtClean="0"/>
              <a:t>Sebab</a:t>
            </a:r>
            <a:r>
              <a:rPr lang="en-US" sz="2800" dirty="0" smtClean="0"/>
              <a:t> - </a:t>
            </a:r>
            <a:r>
              <a:rPr lang="en-US" sz="2800" dirty="0" err="1" smtClean="0"/>
              <a:t>Akibat</a:t>
            </a:r>
            <a:r>
              <a:rPr lang="en-US" sz="2800" dirty="0" smtClean="0"/>
              <a:t>  </a:t>
            </a:r>
            <a:r>
              <a:rPr lang="en-US" sz="2800" dirty="0" err="1" smtClean="0"/>
              <a:t>atau</a:t>
            </a:r>
            <a:r>
              <a:rPr lang="en-US" sz="2800" dirty="0" smtClean="0"/>
              <a:t> Causal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800" dirty="0" smtClean="0"/>
              <a:t>	</a:t>
            </a:r>
            <a:r>
              <a:rPr lang="en-US" sz="2800" dirty="0" err="1" smtClean="0"/>
              <a:t>Desain</a:t>
            </a:r>
            <a:r>
              <a:rPr lang="en-US" sz="2800" dirty="0" smtClean="0"/>
              <a:t> </a:t>
            </a:r>
            <a:r>
              <a:rPr lang="en-US" sz="2800" dirty="0" err="1" smtClean="0"/>
              <a:t>riset</a:t>
            </a:r>
            <a:r>
              <a:rPr lang="en-US" sz="2800" dirty="0" smtClean="0"/>
              <a:t> yang </a:t>
            </a:r>
            <a:r>
              <a:rPr lang="en-US" sz="2800" dirty="0" err="1" smtClean="0"/>
              <a:t>lebih</a:t>
            </a:r>
            <a:r>
              <a:rPr lang="en-US" sz="2800" dirty="0" smtClean="0"/>
              <a:t> </a:t>
            </a:r>
            <a:r>
              <a:rPr lang="en-US" sz="2800" dirty="0" err="1" smtClean="0"/>
              <a:t>menekankan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penentuan</a:t>
            </a:r>
            <a:r>
              <a:rPr lang="en-US" sz="2800" dirty="0" smtClean="0"/>
              <a:t> </a:t>
            </a:r>
            <a:r>
              <a:rPr lang="en-US" sz="2800" dirty="0" err="1" smtClean="0"/>
              <a:t>hubungan</a:t>
            </a:r>
            <a:r>
              <a:rPr lang="en-US" sz="2800" dirty="0" smtClean="0"/>
              <a:t> </a:t>
            </a:r>
            <a:r>
              <a:rPr lang="en-US" sz="2800" dirty="0" err="1" smtClean="0"/>
              <a:t>sebab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0139F0-931B-4EEF-B8AE-96D9E2056870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3600" b="1" dirty="0" smtClean="0">
                <a:solidFill>
                  <a:schemeClr val="bg1"/>
                </a:solidFill>
              </a:rPr>
              <a:t>BEBERAPA JENIS DESAIN PENELITIAN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"/>
            <a:ext cx="9144000" cy="6858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2500" b="1" dirty="0" smtClean="0">
                <a:solidFill>
                  <a:schemeClr val="bg1"/>
                </a:solidFill>
              </a:rPr>
              <a:t>PENELITIAN  EKSPLORASI, DESKRIPTIF, DAN SEBAB-AKIBAT</a:t>
            </a:r>
          </a:p>
        </p:txBody>
      </p:sp>
      <p:graphicFrame>
        <p:nvGraphicFramePr>
          <p:cNvPr id="13315" name="Group 3"/>
          <p:cNvGraphicFramePr>
            <a:graphicFrameLocks noGrp="1"/>
          </p:cNvGraphicFramePr>
          <p:nvPr>
            <p:ph type="tbl" idx="1"/>
          </p:nvPr>
        </p:nvGraphicFramePr>
        <p:xfrm>
          <a:off x="457200" y="990599"/>
          <a:ext cx="8229600" cy="5135564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17112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EKSPLORASI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Tujuan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: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Mencari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wawasan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dan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gagasan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DESKRIPTIF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Menjelaskan karakteristik atau fungsi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SEBAB-AKIBAT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Menentukan hubungan sebab-akibat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3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Karakteristik: Luwes, rumit, menghasilkan rancangan riset akhir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Didahului oleh perumusan hipotesis dan rancangan riset terstruktur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Manipulasi satu atau lebih peubah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7112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Metode: Penjajagan ahli, percobaan, riset kualitatif, data sekunder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Data sekunder, survey, observasi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Eksperimen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F665D57-96C2-46D7-BA3A-4EF5352E2C2F}" type="slidenum">
              <a:rPr lang="en-US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763000" cy="5257800"/>
          </a:xfrm>
        </p:spPr>
        <p:txBody>
          <a:bodyPr rtlCol="0">
            <a:noAutofit/>
          </a:bodyPr>
          <a:lstStyle/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eksploratori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menjajagi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membedah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menyeluruh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teliti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wawasan</a:t>
            </a:r>
            <a:r>
              <a:rPr lang="en-US" sz="2400" dirty="0" smtClean="0"/>
              <a:t> (insights)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pemahaman</a:t>
            </a:r>
            <a:r>
              <a:rPr lang="en-US" sz="2400" dirty="0" smtClean="0"/>
              <a:t> (understanding)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400" dirty="0" err="1" smtClean="0"/>
              <a:t>Beberapa</a:t>
            </a:r>
            <a:r>
              <a:rPr lang="en-US" sz="2400" dirty="0" smtClean="0"/>
              <a:t> </a:t>
            </a:r>
            <a:r>
              <a:rPr lang="en-US" sz="2400" dirty="0" err="1" smtClean="0"/>
              <a:t>manfaat</a:t>
            </a:r>
            <a:r>
              <a:rPr lang="en-US" sz="2400" dirty="0" smtClean="0"/>
              <a:t> </a:t>
            </a:r>
            <a:r>
              <a:rPr lang="en-US" sz="2400" dirty="0" err="1" smtClean="0"/>
              <a:t>eksplorasi</a:t>
            </a:r>
            <a:r>
              <a:rPr lang="en-US" sz="2400" dirty="0" smtClean="0"/>
              <a:t>: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en-US" sz="2400" dirty="0" smtClean="0"/>
          </a:p>
          <a:p>
            <a:pPr marL="914400" indent="-27432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err="1" smtClean="0"/>
              <a:t>Merumuskan</a:t>
            </a:r>
            <a:r>
              <a:rPr lang="en-US" sz="2000" dirty="0" smtClean="0"/>
              <a:t> </a:t>
            </a:r>
            <a:r>
              <a:rPr lang="en-US" sz="2000" dirty="0" err="1" smtClean="0"/>
              <a:t>atau</a:t>
            </a:r>
            <a:r>
              <a:rPr lang="en-US" sz="2000" dirty="0" smtClean="0"/>
              <a:t> </a:t>
            </a:r>
            <a:r>
              <a:rPr lang="en-US" sz="2000" dirty="0" err="1" smtClean="0"/>
              <a:t>membuat</a:t>
            </a:r>
            <a:r>
              <a:rPr lang="en-US" sz="2000" dirty="0" smtClean="0"/>
              <a:t> </a:t>
            </a:r>
            <a:r>
              <a:rPr lang="en-US" sz="2000" dirty="0" err="1" smtClean="0"/>
              <a:t>batasan</a:t>
            </a:r>
            <a:r>
              <a:rPr lang="en-US" sz="2000" dirty="0" smtClean="0"/>
              <a:t> </a:t>
            </a:r>
            <a:r>
              <a:rPr lang="en-US" sz="2000" dirty="0" err="1" smtClean="0"/>
              <a:t>masalah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tepat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rinci</a:t>
            </a:r>
            <a:endParaRPr lang="en-US" sz="2000" dirty="0" smtClean="0"/>
          </a:p>
          <a:p>
            <a:pPr marL="914400" indent="-27432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err="1" smtClean="0"/>
              <a:t>Mengidenifikasi</a:t>
            </a:r>
            <a:r>
              <a:rPr lang="en-US" sz="2000" dirty="0" smtClean="0"/>
              <a:t> </a:t>
            </a:r>
            <a:r>
              <a:rPr lang="en-US" sz="2000" dirty="0" err="1" smtClean="0"/>
              <a:t>alternatif</a:t>
            </a:r>
            <a:r>
              <a:rPr lang="en-US" sz="2000" dirty="0" smtClean="0"/>
              <a:t> </a:t>
            </a:r>
            <a:r>
              <a:rPr lang="en-US" sz="2000" dirty="0" err="1" smtClean="0"/>
              <a:t>arah</a:t>
            </a:r>
            <a:r>
              <a:rPr lang="en-US" sz="2000" dirty="0" smtClean="0"/>
              <a:t> </a:t>
            </a:r>
            <a:r>
              <a:rPr lang="en-US" sz="2000" dirty="0" err="1" smtClean="0"/>
              <a:t>tindakan</a:t>
            </a:r>
            <a:r>
              <a:rPr lang="en-US" sz="2000" dirty="0" smtClean="0"/>
              <a:t> </a:t>
            </a:r>
          </a:p>
          <a:p>
            <a:pPr marL="914400" indent="-27432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err="1" smtClean="0"/>
              <a:t>Merumuskan</a:t>
            </a:r>
            <a:r>
              <a:rPr lang="en-US" sz="2000" dirty="0" smtClean="0"/>
              <a:t> </a:t>
            </a:r>
            <a:r>
              <a:rPr lang="en-US" sz="2000" dirty="0" err="1" smtClean="0"/>
              <a:t>hipotesis</a:t>
            </a:r>
            <a:endParaRPr lang="en-US" sz="2000" dirty="0" smtClean="0"/>
          </a:p>
          <a:p>
            <a:pPr marL="914400" indent="-27432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err="1" smtClean="0"/>
              <a:t>Mengisolasi</a:t>
            </a:r>
            <a:r>
              <a:rPr lang="en-US" sz="2000" dirty="0" smtClean="0"/>
              <a:t> </a:t>
            </a:r>
            <a:r>
              <a:rPr lang="en-US" sz="2000" dirty="0" err="1" smtClean="0"/>
              <a:t>peubah</a:t>
            </a:r>
            <a:r>
              <a:rPr lang="en-US" sz="2000" dirty="0" smtClean="0"/>
              <a:t> </a:t>
            </a:r>
            <a:r>
              <a:rPr lang="en-US" sz="2000" dirty="0" err="1" smtClean="0"/>
              <a:t>kunci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saling</a:t>
            </a:r>
            <a:r>
              <a:rPr lang="en-US" sz="2000" dirty="0" smtClean="0"/>
              <a:t> </a:t>
            </a:r>
            <a:r>
              <a:rPr lang="en-US" sz="2000" dirty="0" err="1" smtClean="0"/>
              <a:t>hubungannya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penyelidikan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lanjut</a:t>
            </a:r>
            <a:endParaRPr lang="en-US" sz="2000" dirty="0" smtClean="0"/>
          </a:p>
          <a:p>
            <a:pPr marL="914400" indent="-27432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err="1" smtClean="0"/>
              <a:t>Memperoleh</a:t>
            </a:r>
            <a:r>
              <a:rPr lang="en-US" sz="2000" dirty="0" smtClean="0"/>
              <a:t> </a:t>
            </a:r>
            <a:r>
              <a:rPr lang="en-US" sz="2000" dirty="0" err="1" smtClean="0"/>
              <a:t>gagasan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mengembangkan</a:t>
            </a:r>
            <a:r>
              <a:rPr lang="en-US" sz="2000" dirty="0" smtClean="0"/>
              <a:t> </a:t>
            </a:r>
            <a:r>
              <a:rPr lang="en-US" sz="2000" dirty="0" err="1" smtClean="0"/>
              <a:t>pendekatan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masalah</a:t>
            </a:r>
            <a:endParaRPr lang="en-US" sz="2000" dirty="0" smtClean="0"/>
          </a:p>
          <a:p>
            <a:pPr marL="914400" indent="-27432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000" dirty="0" err="1" smtClean="0"/>
              <a:t>Membuat</a:t>
            </a:r>
            <a:r>
              <a:rPr lang="en-US" sz="2000" dirty="0" smtClean="0"/>
              <a:t> </a:t>
            </a:r>
            <a:r>
              <a:rPr lang="en-US" sz="2000" dirty="0" err="1" smtClean="0"/>
              <a:t>prioritas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penelitian</a:t>
            </a:r>
            <a:r>
              <a:rPr lang="en-US" sz="2000" dirty="0" smtClean="0"/>
              <a:t> </a:t>
            </a:r>
            <a:r>
              <a:rPr lang="en-US" sz="2000" dirty="0" err="1" smtClean="0"/>
              <a:t>selanjutnya</a:t>
            </a:r>
            <a:r>
              <a:rPr lang="en-US" sz="2000" dirty="0" smtClean="0"/>
              <a:t> </a:t>
            </a:r>
          </a:p>
          <a:p>
            <a:pPr marL="914400" indent="-27432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en-US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4781D2-9C70-47FE-B627-3A8E431F0479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bg1"/>
                </a:solidFill>
              </a:rPr>
              <a:t>PENELITIAN  EKSPLORATORI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>
            <a:normAutofit fontScale="92500"/>
          </a:bodyPr>
          <a:lstStyle/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Tujuan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deskriptif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 smtClean="0"/>
              <a:t>topik</a:t>
            </a:r>
            <a:r>
              <a:rPr lang="en-US" sz="2400" dirty="0" smtClean="0"/>
              <a:t> yang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berupa</a:t>
            </a:r>
            <a:r>
              <a:rPr lang="en-US" sz="2400" dirty="0" smtClean="0"/>
              <a:t> </a:t>
            </a:r>
            <a:r>
              <a:rPr lang="en-US" sz="2400" dirty="0" err="1" smtClean="0"/>
              <a:t>fungsi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karakteristik</a:t>
            </a:r>
            <a:r>
              <a:rPr lang="en-US" sz="2400" dirty="0" smtClean="0"/>
              <a:t> </a:t>
            </a:r>
            <a:r>
              <a:rPr lang="en-US" sz="2400" dirty="0" err="1" smtClean="0"/>
              <a:t>obyek</a:t>
            </a:r>
            <a:r>
              <a:rPr lang="en-US" sz="2400" dirty="0" smtClean="0"/>
              <a:t> </a:t>
            </a:r>
            <a:r>
              <a:rPr lang="en-US" sz="2400" dirty="0" err="1" smtClean="0"/>
              <a:t>penelitian</a:t>
            </a:r>
            <a:endParaRPr lang="en-US" sz="2400" dirty="0" smtClean="0"/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karakteristik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petani</a:t>
            </a:r>
            <a:r>
              <a:rPr lang="en-US" sz="2400" dirty="0" smtClean="0"/>
              <a:t> 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buruh</a:t>
            </a:r>
            <a:r>
              <a:rPr lang="en-US" sz="2400" dirty="0" smtClean="0"/>
              <a:t> </a:t>
            </a:r>
            <a:r>
              <a:rPr lang="en-US" sz="2400" dirty="0" err="1" smtClean="0"/>
              <a:t>tani</a:t>
            </a:r>
            <a:r>
              <a:rPr lang="en-US" sz="2400" dirty="0" smtClean="0"/>
              <a:t>, </a:t>
            </a:r>
            <a:r>
              <a:rPr lang="en-US" sz="2400" dirty="0" err="1" smtClean="0"/>
              <a:t>organisasi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tani</a:t>
            </a:r>
            <a:r>
              <a:rPr lang="en-US" sz="2400" dirty="0" smtClean="0"/>
              <a:t>,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paguyuban</a:t>
            </a:r>
            <a:r>
              <a:rPr lang="en-US" sz="2400" dirty="0" smtClean="0"/>
              <a:t> </a:t>
            </a:r>
            <a:r>
              <a:rPr lang="en-US" sz="2400" dirty="0" err="1" smtClean="0"/>
              <a:t>petani</a:t>
            </a:r>
            <a:r>
              <a:rPr lang="en-US" sz="2400" dirty="0" smtClean="0"/>
              <a:t> </a:t>
            </a:r>
            <a:r>
              <a:rPr lang="en-US" sz="2400" dirty="0" err="1" smtClean="0"/>
              <a:t>pengguna</a:t>
            </a:r>
            <a:r>
              <a:rPr lang="en-US" sz="2400" dirty="0" smtClean="0"/>
              <a:t> </a:t>
            </a:r>
            <a:r>
              <a:rPr lang="en-US" sz="2400" dirty="0" err="1" smtClean="0"/>
              <a:t>airirigasi</a:t>
            </a:r>
            <a:r>
              <a:rPr lang="en-US" sz="2400" dirty="0" smtClean="0"/>
              <a:t>. </a:t>
            </a:r>
            <a:r>
              <a:rPr lang="en-US" sz="2400" dirty="0" err="1" smtClean="0"/>
              <a:t>Misalnya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profil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tani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</a:t>
            </a:r>
            <a:r>
              <a:rPr lang="en-US" sz="2400" dirty="0" err="1" smtClean="0"/>
              <a:t>Pengairan</a:t>
            </a:r>
            <a:r>
              <a:rPr lang="en-US" sz="2400" dirty="0" smtClean="0"/>
              <a:t> (Daerah </a:t>
            </a:r>
            <a:r>
              <a:rPr lang="en-US" sz="2400" dirty="0" err="1" smtClean="0"/>
              <a:t>Irigasi</a:t>
            </a:r>
            <a:r>
              <a:rPr lang="en-US" sz="2400" dirty="0" smtClean="0"/>
              <a:t>)</a:t>
            </a:r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smtClean="0"/>
              <a:t> </a:t>
            </a:r>
            <a:r>
              <a:rPr lang="en-US" sz="2400" dirty="0" err="1" smtClean="0"/>
              <a:t>Estimasi</a:t>
            </a:r>
            <a:r>
              <a:rPr lang="en-US" sz="2400" dirty="0" smtClean="0"/>
              <a:t> </a:t>
            </a:r>
            <a:r>
              <a:rPr lang="en-US" sz="2400" dirty="0" err="1" smtClean="0"/>
              <a:t>persentase</a:t>
            </a:r>
            <a:r>
              <a:rPr lang="en-US" sz="2400" dirty="0" smtClean="0"/>
              <a:t> </a:t>
            </a:r>
            <a:r>
              <a:rPr lang="en-US" sz="2400" dirty="0" err="1" smtClean="0"/>
              <a:t>petani</a:t>
            </a:r>
            <a:r>
              <a:rPr lang="en-US" sz="2400" dirty="0" smtClean="0"/>
              <a:t> 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perilakunya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memilih</a:t>
            </a:r>
            <a:r>
              <a:rPr lang="en-US" sz="2400" dirty="0" smtClean="0"/>
              <a:t> </a:t>
            </a:r>
            <a:r>
              <a:rPr lang="en-US" sz="2400" dirty="0" err="1" smtClean="0"/>
              <a:t>bibit</a:t>
            </a:r>
            <a:r>
              <a:rPr lang="en-US" sz="2400" dirty="0" smtClean="0"/>
              <a:t> </a:t>
            </a:r>
            <a:r>
              <a:rPr lang="en-US" sz="2400" dirty="0" err="1" smtClean="0"/>
              <a:t>padi</a:t>
            </a:r>
            <a:r>
              <a:rPr lang="en-US" sz="2400" dirty="0" smtClean="0"/>
              <a:t> </a:t>
            </a:r>
            <a:r>
              <a:rPr lang="en-US" sz="2400" dirty="0" err="1" smtClean="0"/>
              <a:t>unggul</a:t>
            </a:r>
            <a:endParaRPr lang="en-US" sz="2400" dirty="0" smtClean="0"/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persepsi</a:t>
            </a:r>
            <a:r>
              <a:rPr lang="en-US" sz="2400" dirty="0" smtClean="0"/>
              <a:t> </a:t>
            </a:r>
            <a:r>
              <a:rPr lang="en-US" sz="2400" dirty="0" err="1" smtClean="0"/>
              <a:t>petani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karakteristik</a:t>
            </a:r>
            <a:r>
              <a:rPr lang="en-US" sz="2400" dirty="0" smtClean="0"/>
              <a:t> </a:t>
            </a:r>
            <a:r>
              <a:rPr lang="en-US" sz="2400" dirty="0" err="1" smtClean="0"/>
              <a:t>bibit</a:t>
            </a:r>
            <a:r>
              <a:rPr lang="en-US" sz="2400" dirty="0" smtClean="0"/>
              <a:t> </a:t>
            </a:r>
            <a:r>
              <a:rPr lang="en-US" sz="2400" dirty="0" err="1" smtClean="0"/>
              <a:t>padi</a:t>
            </a:r>
            <a:endParaRPr lang="en-US" sz="2400" dirty="0" smtClean="0"/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peubah</a:t>
            </a:r>
            <a:r>
              <a:rPr lang="en-US" sz="2400" dirty="0" smtClean="0"/>
              <a:t> </a:t>
            </a:r>
            <a:r>
              <a:rPr lang="en-US" sz="2400" dirty="0" err="1" smtClean="0"/>
              <a:t>perilaku</a:t>
            </a:r>
            <a:r>
              <a:rPr lang="en-US" sz="2400" dirty="0" smtClean="0"/>
              <a:t> </a:t>
            </a:r>
            <a:r>
              <a:rPr lang="en-US" sz="2400" dirty="0" err="1" smtClean="0"/>
              <a:t>menanam</a:t>
            </a:r>
            <a:r>
              <a:rPr lang="en-US" sz="2400" dirty="0" smtClean="0"/>
              <a:t> </a:t>
            </a:r>
            <a:r>
              <a:rPr lang="en-US" sz="2400" dirty="0" err="1" smtClean="0"/>
              <a:t>padi</a:t>
            </a:r>
            <a:r>
              <a:rPr lang="en-US" sz="2400" dirty="0" smtClean="0"/>
              <a:t> </a:t>
            </a:r>
            <a:r>
              <a:rPr lang="en-US" sz="2400" dirty="0" err="1" smtClean="0"/>
              <a:t>misalnya</a:t>
            </a:r>
            <a:r>
              <a:rPr lang="en-US" sz="2400" dirty="0" smtClean="0"/>
              <a:t> “</a:t>
            </a:r>
            <a:r>
              <a:rPr lang="en-US" sz="2400" dirty="0" err="1" smtClean="0"/>
              <a:t>menanam</a:t>
            </a:r>
            <a:r>
              <a:rPr lang="en-US" sz="2400" dirty="0" smtClean="0"/>
              <a:t>”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berkelompok</a:t>
            </a:r>
            <a:endParaRPr lang="en-US" sz="2400" dirty="0" smtClean="0"/>
          </a:p>
          <a:p>
            <a:pPr marL="457200" indent="-457200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400" dirty="0" err="1" smtClean="0"/>
              <a:t>Membuat</a:t>
            </a:r>
            <a:r>
              <a:rPr lang="en-US" sz="2400" dirty="0" smtClean="0"/>
              <a:t>  </a:t>
            </a:r>
            <a:r>
              <a:rPr lang="en-US" sz="2400" dirty="0" err="1" smtClean="0"/>
              <a:t>prediksi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spesifik</a:t>
            </a:r>
            <a:r>
              <a:rPr lang="en-US" sz="2400" dirty="0" smtClean="0"/>
              <a:t> </a:t>
            </a:r>
            <a:r>
              <a:rPr lang="en-US" sz="2400" dirty="0" err="1" smtClean="0"/>
              <a:t>misalnya</a:t>
            </a:r>
            <a:r>
              <a:rPr lang="en-US" sz="2400" dirty="0" smtClean="0"/>
              <a:t> </a:t>
            </a:r>
            <a:r>
              <a:rPr lang="en-US" sz="2400" dirty="0" err="1" smtClean="0"/>
              <a:t>prediksi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</a:t>
            </a:r>
            <a:r>
              <a:rPr lang="en-US" sz="2400" dirty="0" smtClean="0"/>
              <a:t> </a:t>
            </a:r>
            <a:r>
              <a:rPr lang="en-US" sz="2400" dirty="0" err="1" smtClean="0"/>
              <a:t>padi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hamparan</a:t>
            </a:r>
            <a:r>
              <a:rPr lang="en-US" sz="2400" dirty="0" smtClean="0"/>
              <a:t> </a:t>
            </a:r>
            <a:r>
              <a:rPr lang="en-US" sz="2400" dirty="0" err="1" smtClean="0"/>
              <a:t>lahan</a:t>
            </a:r>
            <a:r>
              <a:rPr lang="en-US" sz="2400" dirty="0" smtClean="0"/>
              <a:t> </a:t>
            </a:r>
            <a:r>
              <a:rPr lang="en-US" sz="2400" dirty="0" err="1" smtClean="0"/>
              <a:t>sawah</a:t>
            </a:r>
            <a:r>
              <a:rPr lang="en-US" sz="2400" dirty="0" smtClean="0"/>
              <a:t> </a:t>
            </a:r>
            <a:r>
              <a:rPr lang="en-US" sz="2400" dirty="0" err="1" smtClean="0"/>
              <a:t>tertentu</a:t>
            </a: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2A6D51-C93F-48E1-B1A6-40CE73796C5A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3200" dirty="0" smtClean="0">
                <a:solidFill>
                  <a:schemeClr val="bg1"/>
                </a:solidFill>
                <a:latin typeface="Arial Black" pitchFamily="34" charset="0"/>
              </a:rPr>
              <a:t>PENELITIAN DESKRIPTIF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229600" cy="5029200"/>
          </a:xfrm>
        </p:spPr>
        <p:txBody>
          <a:bodyPr>
            <a:normAutofit fontScale="92500"/>
          </a:bodyPr>
          <a:lstStyle/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pasar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meneliti</a:t>
            </a:r>
            <a:r>
              <a:rPr lang="en-US" sz="2000" dirty="0" smtClean="0"/>
              <a:t> </a:t>
            </a:r>
            <a:r>
              <a:rPr lang="en-US" sz="2000" dirty="0" err="1" smtClean="0"/>
              <a:t>luas</a:t>
            </a:r>
            <a:r>
              <a:rPr lang="en-US" sz="2000" dirty="0" smtClean="0"/>
              <a:t> </a:t>
            </a:r>
            <a:r>
              <a:rPr lang="en-US" sz="2000" dirty="0" err="1" smtClean="0"/>
              <a:t>pasar</a:t>
            </a:r>
            <a:r>
              <a:rPr lang="en-US" sz="2000" dirty="0" smtClean="0"/>
              <a:t>, </a:t>
            </a:r>
            <a:r>
              <a:rPr lang="en-US" sz="2000" dirty="0" err="1" smtClean="0"/>
              <a:t>daya</a:t>
            </a:r>
            <a:r>
              <a:rPr lang="en-US" sz="2000" dirty="0" smtClean="0"/>
              <a:t> </a:t>
            </a:r>
            <a:r>
              <a:rPr lang="en-US" sz="2000" dirty="0" err="1" smtClean="0"/>
              <a:t>beli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r>
              <a:rPr lang="en-US" sz="2000" dirty="0" smtClean="0"/>
              <a:t>, </a:t>
            </a:r>
            <a:r>
              <a:rPr lang="en-US" sz="2000" dirty="0" err="1" smtClean="0"/>
              <a:t>keberadaan</a:t>
            </a:r>
            <a:r>
              <a:rPr lang="en-US" sz="2000" dirty="0" smtClean="0"/>
              <a:t> distributor,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saham</a:t>
            </a:r>
            <a:r>
              <a:rPr lang="en-US" sz="2000" dirty="0" smtClean="0"/>
              <a:t> </a:t>
            </a:r>
            <a:r>
              <a:rPr lang="en-US" sz="2000" dirty="0" err="1" smtClean="0"/>
              <a:t>pasar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proporsi</a:t>
            </a:r>
            <a:r>
              <a:rPr lang="en-US" sz="2000" dirty="0" smtClean="0"/>
              <a:t> pen-</a:t>
            </a:r>
            <a:r>
              <a:rPr lang="en-US" sz="2000" dirty="0" err="1" smtClean="0"/>
              <a:t>julalan</a:t>
            </a:r>
            <a:r>
              <a:rPr lang="en-US" sz="2000" dirty="0" smtClean="0"/>
              <a:t> total </a:t>
            </a:r>
            <a:r>
              <a:rPr lang="en-US" sz="2000" dirty="0" err="1" smtClean="0"/>
              <a:t>suatu</a:t>
            </a:r>
            <a:r>
              <a:rPr lang="en-US" sz="2000" dirty="0" smtClean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 </a:t>
            </a:r>
            <a:r>
              <a:rPr lang="en-US" sz="2000" dirty="0" err="1" smtClean="0"/>
              <a:t>dari</a:t>
            </a:r>
            <a:r>
              <a:rPr lang="en-US" sz="2000" dirty="0" smtClean="0"/>
              <a:t> </a:t>
            </a:r>
            <a:r>
              <a:rPr lang="en-US" sz="2000" dirty="0" err="1" smtClean="0"/>
              <a:t>seluruh</a:t>
            </a:r>
            <a:r>
              <a:rPr lang="en-US" sz="2000" dirty="0" smtClean="0"/>
              <a:t> </a:t>
            </a:r>
            <a:r>
              <a:rPr lang="en-US" sz="2000" dirty="0" err="1" smtClean="0"/>
              <a:t>penjualan</a:t>
            </a:r>
            <a:r>
              <a:rPr lang="en-US" sz="2000" dirty="0" smtClean="0"/>
              <a:t> </a:t>
            </a:r>
            <a:r>
              <a:rPr lang="en-US" sz="2000" dirty="0" err="1" smtClean="0"/>
              <a:t>di</a:t>
            </a:r>
            <a:r>
              <a:rPr lang="en-US" sz="2000" dirty="0" smtClean="0"/>
              <a:t> </a:t>
            </a:r>
            <a:r>
              <a:rPr lang="en-US" sz="2000" dirty="0" err="1" smtClean="0"/>
              <a:t>pasar</a:t>
            </a:r>
            <a:r>
              <a:rPr lang="en-US" sz="2000" dirty="0" smtClean="0"/>
              <a:t> (</a:t>
            </a:r>
            <a:r>
              <a:rPr lang="en-US" sz="2000" dirty="0" err="1" smtClean="0"/>
              <a:t>s</a:t>
            </a:r>
            <a:r>
              <a:rPr lang="en-US" sz="2000" baseline="-25000" dirty="0" err="1" smtClean="0"/>
              <a:t>i</a:t>
            </a:r>
            <a:r>
              <a:rPr lang="en-US" sz="2000" dirty="0" smtClean="0"/>
              <a:t>=s/S)</a:t>
            </a:r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analisis</a:t>
            </a:r>
            <a:r>
              <a:rPr lang="en-US" sz="2000" dirty="0" smtClean="0"/>
              <a:t> </a:t>
            </a:r>
            <a:r>
              <a:rPr lang="en-US" sz="2000" dirty="0" err="1" smtClean="0"/>
              <a:t>penjualan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penjualan</a:t>
            </a:r>
            <a:r>
              <a:rPr lang="en-US" sz="2000" dirty="0" smtClean="0"/>
              <a:t> </a:t>
            </a:r>
            <a:r>
              <a:rPr lang="en-US" sz="2000" dirty="0" err="1" smtClean="0"/>
              <a:t>menurut</a:t>
            </a:r>
            <a:r>
              <a:rPr lang="en-US" sz="2000" dirty="0" smtClean="0"/>
              <a:t> </a:t>
            </a:r>
            <a:r>
              <a:rPr lang="en-US" sz="2000" dirty="0" err="1" smtClean="0"/>
              <a:t>daerah</a:t>
            </a:r>
            <a:r>
              <a:rPr lang="en-US" sz="2000" dirty="0" smtClean="0"/>
              <a:t> </a:t>
            </a:r>
            <a:r>
              <a:rPr lang="en-US" sz="2000" dirty="0" err="1" smtClean="0"/>
              <a:t>geografis</a:t>
            </a:r>
            <a:r>
              <a:rPr lang="en-US" sz="2000" dirty="0" smtClean="0"/>
              <a:t>, </a:t>
            </a:r>
            <a:r>
              <a:rPr lang="en-US" sz="2000" dirty="0" err="1" smtClean="0"/>
              <a:t>lini</a:t>
            </a:r>
            <a:r>
              <a:rPr lang="en-US" sz="2000" dirty="0" smtClean="0"/>
              <a:t> </a:t>
            </a:r>
            <a:r>
              <a:rPr lang="en-US" sz="2000" dirty="0" err="1" smtClean="0"/>
              <a:t>produk</a:t>
            </a:r>
            <a:r>
              <a:rPr lang="en-US" sz="2000" dirty="0" smtClean="0"/>
              <a:t>, </a:t>
            </a:r>
            <a:r>
              <a:rPr lang="en-US" sz="2000" dirty="0" err="1" smtClean="0"/>
              <a:t>tipe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besaran</a:t>
            </a:r>
            <a:r>
              <a:rPr lang="en-US" sz="2000" dirty="0" smtClean="0"/>
              <a:t> </a:t>
            </a:r>
            <a:r>
              <a:rPr lang="en-US" sz="2000" dirty="0" err="1" smtClean="0"/>
              <a:t>rekening</a:t>
            </a: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citra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persepsi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produknya</a:t>
            </a: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penggunaan</a:t>
            </a:r>
            <a:r>
              <a:rPr lang="en-US" sz="2000" dirty="0" smtClean="0"/>
              <a:t>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 smtClean="0"/>
              <a:t>konsumsi</a:t>
            </a: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distribusi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pola</a:t>
            </a:r>
            <a:r>
              <a:rPr lang="en-US" sz="2000" dirty="0" smtClean="0"/>
              <a:t> </a:t>
            </a:r>
            <a:r>
              <a:rPr lang="en-US" sz="2000" dirty="0" err="1" smtClean="0"/>
              <a:t>arus</a:t>
            </a:r>
            <a:r>
              <a:rPr lang="en-US" sz="2000" dirty="0" smtClean="0"/>
              <a:t> </a:t>
            </a:r>
            <a:r>
              <a:rPr lang="en-US" sz="2000" dirty="0" err="1" smtClean="0"/>
              <a:t>barang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jumlah</a:t>
            </a:r>
            <a:r>
              <a:rPr lang="en-US" sz="2000" dirty="0" smtClean="0"/>
              <a:t> </a:t>
            </a:r>
            <a:r>
              <a:rPr lang="en-US" sz="2000" dirty="0" err="1" smtClean="0"/>
              <a:t>lokasi</a:t>
            </a:r>
            <a:r>
              <a:rPr lang="en-US" sz="2000" dirty="0" smtClean="0"/>
              <a:t> distributor</a:t>
            </a:r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penentuan</a:t>
            </a:r>
            <a:r>
              <a:rPr lang="en-US" sz="2000" dirty="0" smtClean="0"/>
              <a:t> </a:t>
            </a:r>
            <a:r>
              <a:rPr lang="en-US" sz="2000" dirty="0" err="1" smtClean="0"/>
              <a:t>harga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rentang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 </a:t>
            </a:r>
            <a:r>
              <a:rPr lang="en-US" sz="2000" dirty="0" err="1" smtClean="0"/>
              <a:t>frekuensi</a:t>
            </a:r>
            <a:r>
              <a:rPr lang="en-US" sz="2000" dirty="0" smtClean="0"/>
              <a:t> </a:t>
            </a:r>
            <a:r>
              <a:rPr lang="en-US" sz="2000" dirty="0" err="1" smtClean="0"/>
              <a:t>harga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prediksi</a:t>
            </a:r>
            <a:r>
              <a:rPr lang="en-US" sz="2000" dirty="0" smtClean="0"/>
              <a:t> </a:t>
            </a:r>
            <a:r>
              <a:rPr lang="en-US" sz="2000" dirty="0" err="1" smtClean="0"/>
              <a:t>reaksi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</a:t>
            </a:r>
            <a:r>
              <a:rPr lang="en-US" sz="2000" dirty="0" err="1" smtClean="0"/>
              <a:t>perubahan</a:t>
            </a:r>
            <a:r>
              <a:rPr lang="en-US" sz="2000" dirty="0" smtClean="0"/>
              <a:t> </a:t>
            </a:r>
            <a:r>
              <a:rPr lang="en-US" sz="2000" dirty="0" err="1" smtClean="0"/>
              <a:t>harga</a:t>
            </a: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/>
              <a:t>Kajian</a:t>
            </a:r>
            <a:r>
              <a:rPr lang="en-US" sz="2000" dirty="0" smtClean="0"/>
              <a:t> </a:t>
            </a:r>
            <a:r>
              <a:rPr lang="en-US" sz="2000" dirty="0" err="1" smtClean="0"/>
              <a:t>iklan</a:t>
            </a:r>
            <a:r>
              <a:rPr lang="en-US" sz="2000" dirty="0" smtClean="0"/>
              <a:t> (advertising study) yang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kebiasaan</a:t>
            </a:r>
            <a:r>
              <a:rPr lang="en-US" sz="2000" dirty="0" smtClean="0"/>
              <a:t> </a:t>
            </a:r>
            <a:r>
              <a:rPr lang="en-US" sz="2000" dirty="0" err="1" smtClean="0"/>
              <a:t>konsumen</a:t>
            </a:r>
            <a:r>
              <a:rPr lang="en-US" sz="2000" dirty="0" smtClean="0"/>
              <a:t> </a:t>
            </a:r>
            <a:r>
              <a:rPr lang="en-US" sz="2000" dirty="0" err="1" smtClean="0"/>
              <a:t>menonton</a:t>
            </a:r>
            <a:r>
              <a:rPr lang="en-US" sz="2000" dirty="0" smtClean="0"/>
              <a:t> </a:t>
            </a:r>
            <a:r>
              <a:rPr lang="en-US" sz="2000" dirty="0" err="1" smtClean="0"/>
              <a:t>iklan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profil</a:t>
            </a:r>
            <a:r>
              <a:rPr lang="en-US" sz="2000" dirty="0" smtClean="0"/>
              <a:t> </a:t>
            </a:r>
            <a:r>
              <a:rPr lang="en-US" sz="2000" dirty="0" err="1" smtClean="0"/>
              <a:t>pemirsa</a:t>
            </a:r>
            <a:r>
              <a:rPr lang="en-US" sz="2000" dirty="0" smtClean="0"/>
              <a:t> </a:t>
            </a:r>
            <a:r>
              <a:rPr lang="en-US" sz="2000" dirty="0" err="1" smtClean="0"/>
              <a:t>terhadap</a:t>
            </a:r>
            <a:r>
              <a:rPr lang="en-US" sz="2000" dirty="0" smtClean="0"/>
              <a:t> program </a:t>
            </a:r>
            <a:r>
              <a:rPr lang="en-US" sz="2000" dirty="0" err="1" smtClean="0"/>
              <a:t>televisi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majalah</a:t>
            </a:r>
            <a:r>
              <a:rPr lang="en-US" sz="2000" dirty="0" smtClean="0"/>
              <a:t> </a:t>
            </a:r>
            <a:r>
              <a:rPr lang="en-US" sz="2000" dirty="0" err="1" smtClean="0"/>
              <a:t>tertentu</a:t>
            </a: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 typeface="+mj-lt"/>
              <a:buAutoNum type="arabicPeriod"/>
            </a:pPr>
            <a:endParaRPr lang="en-US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D33873-EC4E-4363-88E3-80AAFA4453A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8382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3200" b="1" dirty="0" smtClean="0">
                <a:solidFill>
                  <a:schemeClr val="bg1"/>
                </a:solidFill>
              </a:rPr>
              <a:t>CONTOH PENELITIAN DESKRIPTIF</a:t>
            </a:r>
            <a:r>
              <a:rPr lang="en-US" sz="4000" b="1" dirty="0" smtClean="0">
                <a:solidFill>
                  <a:schemeClr val="bg1"/>
                </a:solidFill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686800" cy="4754563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Tipe</a:t>
            </a:r>
            <a:r>
              <a:rPr lang="en-US" sz="2400" dirty="0" smtClean="0"/>
              <a:t> </a:t>
            </a:r>
            <a:r>
              <a:rPr lang="en-US" sz="2400" dirty="0" err="1" smtClean="0"/>
              <a:t>rancangan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meliputi</a:t>
            </a:r>
            <a:r>
              <a:rPr lang="en-US" sz="2400" dirty="0" smtClean="0"/>
              <a:t> </a:t>
            </a:r>
            <a:r>
              <a:rPr lang="en-US" sz="2400" dirty="0" err="1" smtClean="0"/>
              <a:t>pengumpulan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sembarang</a:t>
            </a:r>
            <a:r>
              <a:rPr lang="en-US" sz="2400" dirty="0" smtClean="0"/>
              <a:t> </a:t>
            </a:r>
            <a:r>
              <a:rPr lang="en-US" sz="2400" dirty="0" err="1" smtClean="0"/>
              <a:t>unsur</a:t>
            </a:r>
            <a:r>
              <a:rPr lang="en-US" sz="2400" dirty="0" smtClean="0"/>
              <a:t> </a:t>
            </a:r>
            <a:r>
              <a:rPr lang="en-US" sz="2400" dirty="0" err="1" smtClean="0"/>
              <a:t>populasi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sekali</a:t>
            </a:r>
            <a:r>
              <a:rPr lang="en-US" sz="2400" dirty="0" smtClean="0"/>
              <a:t> </a:t>
            </a:r>
            <a:r>
              <a:rPr lang="en-US" sz="2400" dirty="0" err="1" smtClean="0"/>
              <a:t>saja</a:t>
            </a:r>
            <a:endParaRPr lang="en-US" sz="2400" dirty="0" smtClean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Rancangan</a:t>
            </a:r>
            <a:r>
              <a:rPr lang="en-US" sz="2400" dirty="0" smtClean="0"/>
              <a:t> </a:t>
            </a:r>
            <a:r>
              <a:rPr lang="en-US" sz="2400" dirty="0" err="1" smtClean="0"/>
              <a:t>seksi</a:t>
            </a:r>
            <a:r>
              <a:rPr lang="en-US" sz="2400" dirty="0" smtClean="0"/>
              <a:t> </a:t>
            </a:r>
            <a:r>
              <a:rPr lang="en-US" sz="2400" dirty="0" err="1" smtClean="0"/>
              <a:t>silang</a:t>
            </a:r>
            <a:r>
              <a:rPr lang="en-US" sz="2400" dirty="0" smtClean="0"/>
              <a:t> </a:t>
            </a:r>
            <a:r>
              <a:rPr lang="en-US" sz="2400" dirty="0" err="1" smtClean="0"/>
              <a:t>tunggal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tipe</a:t>
            </a:r>
            <a:r>
              <a:rPr lang="en-US" sz="2400" dirty="0" smtClean="0"/>
              <a:t> </a:t>
            </a:r>
            <a:r>
              <a:rPr lang="en-US" sz="2400" dirty="0" err="1" smtClean="0"/>
              <a:t>rancangan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mana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responden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ditarik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populasi</a:t>
            </a:r>
            <a:r>
              <a:rPr lang="en-US" sz="2400" dirty="0" smtClean="0"/>
              <a:t> target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dikumpulkan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responden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sekali</a:t>
            </a:r>
            <a:r>
              <a:rPr lang="en-US" sz="2400" dirty="0" smtClean="0"/>
              <a:t> </a:t>
            </a:r>
            <a:r>
              <a:rPr lang="en-US" sz="2400" dirty="0" err="1" smtClean="0"/>
              <a:t>saja</a:t>
            </a:r>
            <a:r>
              <a:rPr lang="en-US" sz="2400" dirty="0" smtClean="0"/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Rancangan</a:t>
            </a:r>
            <a:r>
              <a:rPr lang="en-US" sz="2400" dirty="0" smtClean="0"/>
              <a:t> </a:t>
            </a:r>
            <a:r>
              <a:rPr lang="en-US" sz="2400" dirty="0" err="1" smtClean="0"/>
              <a:t>seksi</a:t>
            </a:r>
            <a:r>
              <a:rPr lang="en-US" sz="2400" dirty="0" smtClean="0"/>
              <a:t> </a:t>
            </a:r>
            <a:r>
              <a:rPr lang="en-US" sz="2400" dirty="0" err="1" smtClean="0"/>
              <a:t>silang</a:t>
            </a:r>
            <a:r>
              <a:rPr lang="en-US" sz="2400" dirty="0" smtClean="0"/>
              <a:t> </a:t>
            </a:r>
            <a:r>
              <a:rPr lang="en-US" sz="2400" dirty="0" err="1" smtClean="0"/>
              <a:t>jamak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tipe</a:t>
            </a:r>
            <a:r>
              <a:rPr lang="en-US" sz="2400" dirty="0" smtClean="0"/>
              <a:t> </a:t>
            </a:r>
            <a:r>
              <a:rPr lang="en-US" sz="2400" dirty="0" err="1" smtClean="0"/>
              <a:t>rancangan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mana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dua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lebih</a:t>
            </a:r>
            <a:r>
              <a:rPr lang="en-US" sz="2400" dirty="0" smtClean="0"/>
              <a:t>  </a:t>
            </a:r>
            <a:r>
              <a:rPr lang="en-US" sz="2400" dirty="0" err="1" smtClean="0"/>
              <a:t>responden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ditarik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populasi</a:t>
            </a:r>
            <a:r>
              <a:rPr lang="en-US" sz="2400" dirty="0" smtClean="0"/>
              <a:t> target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dikumpulkan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sekali</a:t>
            </a:r>
            <a:r>
              <a:rPr lang="en-US" sz="2400" dirty="0" smtClean="0"/>
              <a:t> </a:t>
            </a:r>
            <a:r>
              <a:rPr lang="en-US" sz="2400" dirty="0" err="1" smtClean="0"/>
              <a:t>saja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tiap</a:t>
            </a:r>
            <a:r>
              <a:rPr lang="en-US" sz="2400" dirty="0" smtClean="0"/>
              <a:t> </a:t>
            </a:r>
            <a:r>
              <a:rPr lang="en-US" sz="2400" dirty="0" err="1" smtClean="0"/>
              <a:t>responden</a:t>
            </a:r>
            <a:r>
              <a:rPr lang="en-US" sz="2400" dirty="0" smtClean="0"/>
              <a:t> </a:t>
            </a:r>
            <a:r>
              <a:rPr lang="en-US" sz="2400" dirty="0" err="1" smtClean="0"/>
              <a:t>itu</a:t>
            </a:r>
            <a:r>
              <a:rPr lang="en-US" sz="2400" dirty="0" smtClean="0"/>
              <a:t> 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kohort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tipe</a:t>
            </a:r>
            <a:r>
              <a:rPr lang="en-US" sz="2400" dirty="0" smtClean="0"/>
              <a:t> </a:t>
            </a:r>
            <a:r>
              <a:rPr lang="en-US" sz="2400" dirty="0" err="1" smtClean="0"/>
              <a:t>rancangan</a:t>
            </a:r>
            <a:r>
              <a:rPr lang="en-US" sz="2400" dirty="0" smtClean="0"/>
              <a:t> </a:t>
            </a:r>
            <a:r>
              <a:rPr lang="en-US" sz="2400" dirty="0" err="1" smtClean="0"/>
              <a:t>seksi</a:t>
            </a:r>
            <a:r>
              <a:rPr lang="en-US" sz="2400" dirty="0" smtClean="0"/>
              <a:t> </a:t>
            </a:r>
            <a:r>
              <a:rPr lang="en-US" sz="2400" dirty="0" err="1" smtClean="0"/>
              <a:t>silang</a:t>
            </a:r>
            <a:r>
              <a:rPr lang="en-US" sz="2400" dirty="0" smtClean="0"/>
              <a:t> </a:t>
            </a:r>
            <a:r>
              <a:rPr lang="en-US" sz="2400" dirty="0" err="1" smtClean="0"/>
              <a:t>jamak</a:t>
            </a:r>
            <a:r>
              <a:rPr lang="en-US" sz="2400" dirty="0" smtClean="0"/>
              <a:t> yang </a:t>
            </a:r>
            <a:r>
              <a:rPr lang="en-US" sz="2400" dirty="0" err="1" smtClean="0"/>
              <a:t>terdiri</a:t>
            </a:r>
            <a:r>
              <a:rPr lang="en-US" sz="2400" dirty="0" smtClean="0"/>
              <a:t>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satu</a:t>
            </a:r>
            <a:r>
              <a:rPr lang="en-US" sz="2400" dirty="0" smtClean="0"/>
              <a:t> </a:t>
            </a:r>
            <a:r>
              <a:rPr lang="en-US" sz="2400" dirty="0" err="1" smtClean="0"/>
              <a:t>seri</a:t>
            </a:r>
            <a:r>
              <a:rPr lang="en-US" sz="2400" dirty="0" smtClean="0"/>
              <a:t> survey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interval </a:t>
            </a:r>
            <a:r>
              <a:rPr lang="en-US" sz="2400" dirty="0" err="1" smtClean="0"/>
              <a:t>waktu</a:t>
            </a:r>
            <a:r>
              <a:rPr lang="en-US" sz="2400" dirty="0" smtClean="0"/>
              <a:t> </a:t>
            </a:r>
            <a:r>
              <a:rPr lang="en-US" sz="2400" dirty="0" err="1" smtClean="0"/>
              <a:t>tertentu</a:t>
            </a:r>
            <a:r>
              <a:rPr lang="en-US" sz="2400" dirty="0" smtClean="0"/>
              <a:t>. </a:t>
            </a:r>
            <a:r>
              <a:rPr lang="en-US" sz="2400" dirty="0" err="1" smtClean="0"/>
              <a:t>Kohort</a:t>
            </a:r>
            <a:r>
              <a:rPr lang="en-US" sz="2400" dirty="0" smtClean="0"/>
              <a:t>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responden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mempunyai</a:t>
            </a:r>
            <a:r>
              <a:rPr lang="en-US" sz="2400" dirty="0" smtClean="0"/>
              <a:t> </a:t>
            </a:r>
            <a:r>
              <a:rPr lang="en-US" sz="2400" dirty="0" err="1" smtClean="0"/>
              <a:t>pengalaman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interval </a:t>
            </a:r>
            <a:r>
              <a:rPr lang="en-US" sz="2400" dirty="0" err="1" smtClean="0"/>
              <a:t>waktu</a:t>
            </a:r>
            <a:r>
              <a:rPr lang="en-US" sz="2400" dirty="0" smtClean="0"/>
              <a:t> yang </a:t>
            </a:r>
            <a:r>
              <a:rPr lang="en-US" sz="2400" dirty="0" err="1" smtClean="0"/>
              <a:t>sama</a:t>
            </a:r>
            <a:endParaRPr lang="en-US" sz="2400" dirty="0" smtClean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endParaRPr lang="en-US" sz="2400" dirty="0" smtClean="0"/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endParaRPr lang="en-US" sz="2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69D87D-B49B-4F4E-A0C4-D0D4B11F8CAB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chemeClr val="bg1"/>
                </a:solidFill>
                <a:latin typeface="Arial Black" pitchFamily="34" charset="0"/>
              </a:rPr>
              <a:t>RANCANGAN PENELITIAN SEKSI SILANG DAN JAMAK SEKSI (CROSS SECTION)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en-US" dirty="0" err="1" smtClean="0"/>
              <a:t>Tipe</a:t>
            </a:r>
            <a:r>
              <a:rPr lang="en-US" dirty="0" smtClean="0"/>
              <a:t> </a:t>
            </a:r>
            <a:r>
              <a:rPr lang="en-US" dirty="0" err="1" smtClean="0"/>
              <a:t>rancangan</a:t>
            </a:r>
            <a:r>
              <a:rPr lang="en-US" dirty="0" smtClean="0"/>
              <a:t> </a:t>
            </a:r>
            <a:r>
              <a:rPr lang="en-US" dirty="0" err="1" smtClean="0"/>
              <a:t>riset</a:t>
            </a:r>
            <a:r>
              <a:rPr lang="en-US" dirty="0" smtClean="0"/>
              <a:t> yang </a:t>
            </a:r>
            <a:r>
              <a:rPr lang="en-US" dirty="0" err="1" smtClean="0"/>
              <a:t>menyangkut</a:t>
            </a:r>
            <a:r>
              <a:rPr lang="en-US" dirty="0" smtClean="0"/>
              <a:t> </a:t>
            </a:r>
            <a:r>
              <a:rPr lang="en-US" dirty="0" err="1" smtClean="0"/>
              <a:t>responden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elemen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r>
              <a:rPr lang="en-US" dirty="0" smtClean="0"/>
              <a:t> yang </a:t>
            </a:r>
            <a:r>
              <a:rPr lang="en-US" dirty="0" err="1" smtClean="0"/>
              <a:t>dihitung</a:t>
            </a:r>
            <a:r>
              <a:rPr lang="en-US" dirty="0" smtClean="0"/>
              <a:t> </a:t>
            </a:r>
            <a:r>
              <a:rPr lang="en-US" dirty="0" err="1" smtClean="0"/>
              <a:t>berulang-ulang</a:t>
            </a:r>
            <a:r>
              <a:rPr lang="en-US" dirty="0" smtClean="0"/>
              <a:t>. </a:t>
            </a:r>
          </a:p>
          <a:p>
            <a:pPr algn="ctr" eaLnBrk="1" hangingPunct="1">
              <a:buNone/>
            </a:pPr>
            <a:r>
              <a:rPr lang="en-US" dirty="0" err="1" smtClean="0"/>
              <a:t>Respondennya</a:t>
            </a:r>
            <a:r>
              <a:rPr lang="en-US" dirty="0" smtClean="0"/>
              <a:t>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memberikan</a:t>
            </a:r>
            <a:r>
              <a:rPr lang="en-US" dirty="0" smtClean="0"/>
              <a:t> </a:t>
            </a:r>
            <a:r>
              <a:rPr lang="en-US" dirty="0" err="1" smtClean="0"/>
              <a:t>gambaran</a:t>
            </a:r>
            <a:r>
              <a:rPr lang="en-US" dirty="0" smtClean="0"/>
              <a:t> yang </a:t>
            </a:r>
            <a:r>
              <a:rPr lang="en-US" dirty="0" err="1" smtClean="0"/>
              <a:t>mencerminkan</a:t>
            </a:r>
            <a:r>
              <a:rPr lang="en-US" dirty="0" smtClean="0"/>
              <a:t> </a:t>
            </a:r>
            <a:r>
              <a:rPr lang="en-US" dirty="0" err="1" smtClean="0"/>
              <a:t>ilustrasi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perubahannya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sepanjang</a:t>
            </a:r>
            <a:r>
              <a:rPr lang="en-US" dirty="0" smtClean="0"/>
              <a:t> </a:t>
            </a:r>
            <a:r>
              <a:rPr lang="en-US" dirty="0" err="1" smtClean="0"/>
              <a:t>jangka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penelitian</a:t>
            </a:r>
            <a:r>
              <a:rPr lang="en-US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C47C69-47E3-4116-B27E-C6893FAE2366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sz="2900" b="1" dirty="0" smtClean="0">
                <a:solidFill>
                  <a:schemeClr val="bg1"/>
                </a:solidFill>
              </a:rPr>
              <a:t>RANCANGAN PENELITIAN  JANGKA WAKTU PANJANG </a:t>
            </a:r>
            <a:br>
              <a:rPr lang="en-US" sz="2900" b="1" dirty="0" smtClean="0">
                <a:solidFill>
                  <a:schemeClr val="bg1"/>
                </a:solidFill>
              </a:rPr>
            </a:br>
            <a:r>
              <a:rPr lang="en-US" sz="2900" b="1" dirty="0" smtClean="0">
                <a:solidFill>
                  <a:schemeClr val="bg1"/>
                </a:solidFill>
              </a:rPr>
              <a:t>(LONGITUDINAL RESEARCH DESIGN)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90600"/>
            <a:ext cx="8610600" cy="5105400"/>
          </a:xfrm>
        </p:spPr>
        <p:txBody>
          <a:bodyPr>
            <a:normAutofit lnSpcReduction="10000"/>
          </a:bodyPr>
          <a:lstStyle/>
          <a:p>
            <a:pPr algn="ctr" eaLnBrk="1" hangingPunct="1">
              <a:spcBef>
                <a:spcPts val="0"/>
              </a:spcBef>
              <a:buNone/>
            </a:pPr>
            <a:r>
              <a:rPr lang="en-US" sz="2800" dirty="0" smtClean="0"/>
              <a:t>“Panel”, yang </a:t>
            </a:r>
            <a:r>
              <a:rPr lang="en-US" sz="2800" dirty="0" err="1" smtClean="0"/>
              <a:t>acap</a:t>
            </a:r>
            <a:r>
              <a:rPr lang="en-US" sz="2800" dirty="0" smtClean="0"/>
              <a:t> </a:t>
            </a:r>
            <a:r>
              <a:rPr lang="en-US" sz="2800" dirty="0" err="1" smtClean="0"/>
              <a:t>disamakan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longitudinal,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responden</a:t>
            </a:r>
            <a:r>
              <a:rPr lang="en-US" sz="2800" dirty="0" smtClean="0"/>
              <a:t> </a:t>
            </a:r>
            <a:r>
              <a:rPr lang="en-US" sz="2800" dirty="0" err="1" smtClean="0"/>
              <a:t>biasanya</a:t>
            </a:r>
            <a:r>
              <a:rPr lang="en-US" sz="2800" dirty="0" smtClean="0"/>
              <a:t> </a:t>
            </a:r>
            <a:r>
              <a:rPr lang="en-US" sz="2800" dirty="0" err="1" smtClean="0"/>
              <a:t>rumah</a:t>
            </a:r>
            <a:r>
              <a:rPr lang="en-US" sz="2800" dirty="0" smtClean="0"/>
              <a:t> </a:t>
            </a:r>
            <a:r>
              <a:rPr lang="en-US" sz="2800" dirty="0" err="1" smtClean="0"/>
              <a:t>tangga</a:t>
            </a:r>
            <a:r>
              <a:rPr lang="en-US" sz="2800" dirty="0" smtClean="0"/>
              <a:t> yang </a:t>
            </a:r>
            <a:r>
              <a:rPr lang="en-US" sz="2800" dirty="0" err="1" smtClean="0"/>
              <a:t>mau</a:t>
            </a:r>
            <a:r>
              <a:rPr lang="en-US" sz="2800" dirty="0" smtClean="0"/>
              <a:t> </a:t>
            </a:r>
            <a:r>
              <a:rPr lang="en-US" sz="2800" dirty="0" err="1" smtClean="0"/>
              <a:t>memberikan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informasi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rentang</a:t>
            </a:r>
            <a:r>
              <a:rPr lang="en-US" sz="2800" dirty="0" smtClean="0"/>
              <a:t> </a:t>
            </a:r>
            <a:r>
              <a:rPr lang="en-US" sz="2800" dirty="0" err="1" smtClean="0"/>
              <a:t>waktu</a:t>
            </a:r>
            <a:r>
              <a:rPr lang="en-US" sz="2800" dirty="0" smtClean="0"/>
              <a:t> </a:t>
            </a:r>
            <a:r>
              <a:rPr lang="en-US" sz="2800" dirty="0" err="1" smtClean="0"/>
              <a:t>tertentu</a:t>
            </a:r>
            <a:r>
              <a:rPr lang="en-US" sz="2800" dirty="0" smtClean="0"/>
              <a:t> </a:t>
            </a:r>
            <a:r>
              <a:rPr lang="en-US" sz="2800" dirty="0" err="1" smtClean="0"/>
              <a:t>dalam</a:t>
            </a:r>
            <a:r>
              <a:rPr lang="en-US" sz="2800" dirty="0" smtClean="0"/>
              <a:t> </a:t>
            </a:r>
            <a:r>
              <a:rPr lang="en-US" sz="2800" dirty="0" err="1" smtClean="0"/>
              <a:t>periode</a:t>
            </a:r>
            <a:r>
              <a:rPr lang="en-US" sz="2800" dirty="0" smtClean="0"/>
              <a:t> </a:t>
            </a:r>
            <a:r>
              <a:rPr lang="en-US" sz="2800" dirty="0" err="1" smtClean="0"/>
              <a:t>waktu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berkelanjutan</a:t>
            </a:r>
            <a:r>
              <a:rPr lang="en-US" sz="2800" dirty="0" smtClean="0"/>
              <a:t>. </a:t>
            </a:r>
          </a:p>
          <a:p>
            <a:pPr algn="ctr" eaLnBrk="1" hangingPunct="1">
              <a:spcBef>
                <a:spcPts val="0"/>
              </a:spcBef>
              <a:buNone/>
            </a:pPr>
            <a:r>
              <a:rPr lang="en-US" sz="2800" dirty="0" smtClean="0"/>
              <a:t>Perusahaan </a:t>
            </a:r>
            <a:r>
              <a:rPr lang="en-US" sz="2800" dirty="0" err="1" smtClean="0"/>
              <a:t>sindikasi</a:t>
            </a:r>
            <a:r>
              <a:rPr lang="en-US" sz="2800" dirty="0" smtClean="0"/>
              <a:t> </a:t>
            </a:r>
            <a:r>
              <a:rPr lang="en-US" sz="2800" dirty="0" err="1" smtClean="0"/>
              <a:t>mempertahankan</a:t>
            </a:r>
            <a:r>
              <a:rPr lang="en-US" sz="2800" dirty="0" smtClean="0"/>
              <a:t> panel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anggota</a:t>
            </a:r>
            <a:r>
              <a:rPr lang="en-US" sz="2800" dirty="0" smtClean="0"/>
              <a:t> panel </a:t>
            </a:r>
            <a:r>
              <a:rPr lang="en-US" sz="2800" dirty="0" err="1" smtClean="0"/>
              <a:t>diberikan</a:t>
            </a:r>
            <a:r>
              <a:rPr lang="en-US" sz="2800" dirty="0" smtClean="0"/>
              <a:t> </a:t>
            </a:r>
            <a:r>
              <a:rPr lang="en-US" sz="2800" dirty="0" err="1" smtClean="0"/>
              <a:t>imbalan</a:t>
            </a:r>
            <a:r>
              <a:rPr lang="en-US" sz="2800" dirty="0" smtClean="0"/>
              <a:t> </a:t>
            </a:r>
            <a:r>
              <a:rPr lang="en-US" sz="2800" dirty="0" err="1" smtClean="0"/>
              <a:t>atas</a:t>
            </a:r>
            <a:r>
              <a:rPr lang="en-US" sz="2800" dirty="0" smtClean="0"/>
              <a:t> </a:t>
            </a:r>
            <a:r>
              <a:rPr lang="en-US" sz="2800" dirty="0" err="1" smtClean="0"/>
              <a:t>partisipasi</a:t>
            </a:r>
            <a:r>
              <a:rPr lang="en-US" sz="2800" dirty="0" smtClean="0"/>
              <a:t> </a:t>
            </a:r>
            <a:r>
              <a:rPr lang="en-US" sz="2800" dirty="0" err="1" smtClean="0"/>
              <a:t>mereka</a:t>
            </a:r>
            <a:r>
              <a:rPr lang="en-US" sz="2800" dirty="0" smtClean="0"/>
              <a:t> </a:t>
            </a:r>
            <a:r>
              <a:rPr lang="en-US" sz="2800" dirty="0" err="1" smtClean="0"/>
              <a:t>berupa</a:t>
            </a:r>
            <a:r>
              <a:rPr lang="en-US" sz="2800" dirty="0" smtClean="0"/>
              <a:t> </a:t>
            </a:r>
            <a:r>
              <a:rPr lang="en-US" sz="2800" dirty="0" err="1" smtClean="0"/>
              <a:t>hadiah</a:t>
            </a:r>
            <a:r>
              <a:rPr lang="en-US" sz="2800" dirty="0" smtClean="0"/>
              <a:t>, </a:t>
            </a:r>
            <a:r>
              <a:rPr lang="en-US" sz="2800" dirty="0" err="1" smtClean="0"/>
              <a:t>kupon</a:t>
            </a:r>
            <a:r>
              <a:rPr lang="en-US" sz="2800" dirty="0" smtClean="0"/>
              <a:t>, </a:t>
            </a:r>
            <a:r>
              <a:rPr lang="en-US" sz="2800" dirty="0" err="1" smtClean="0"/>
              <a:t>informasi</a:t>
            </a:r>
            <a:r>
              <a:rPr lang="en-US" sz="2800" dirty="0" smtClean="0"/>
              <a:t>,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uang</a:t>
            </a:r>
            <a:r>
              <a:rPr lang="en-US" sz="2800" dirty="0" smtClean="0"/>
              <a:t> </a:t>
            </a:r>
            <a:r>
              <a:rPr lang="en-US" sz="2800" dirty="0" err="1" smtClean="0"/>
              <a:t>tunai</a:t>
            </a:r>
            <a:r>
              <a:rPr lang="en-US" sz="2800" dirty="0" smtClean="0"/>
              <a:t>. </a:t>
            </a:r>
          </a:p>
          <a:p>
            <a:pPr algn="ctr" eaLnBrk="1" hangingPunct="1">
              <a:spcBef>
                <a:spcPts val="0"/>
              </a:spcBef>
              <a:buNone/>
            </a:pPr>
            <a:endParaRPr lang="en-US" sz="2800" dirty="0" smtClean="0"/>
          </a:p>
          <a:p>
            <a:pPr algn="ctr" eaLnBrk="1" hangingPunct="1">
              <a:spcBef>
                <a:spcPts val="0"/>
              </a:spcBef>
              <a:buNone/>
            </a:pPr>
            <a:r>
              <a:rPr lang="en-US" sz="2800" dirty="0" err="1" smtClean="0"/>
              <a:t>Contoh</a:t>
            </a:r>
            <a:r>
              <a:rPr lang="en-US" sz="2800" dirty="0" smtClean="0"/>
              <a:t> panel </a:t>
            </a:r>
            <a:r>
              <a:rPr lang="en-US" sz="2800" dirty="0" err="1" smtClean="0"/>
              <a:t>adalah</a:t>
            </a:r>
            <a:r>
              <a:rPr lang="en-US" sz="2800" dirty="0" smtClean="0"/>
              <a:t> </a:t>
            </a:r>
            <a:r>
              <a:rPr lang="en-US" sz="2800" dirty="0" err="1" smtClean="0"/>
              <a:t>rancangan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 smtClean="0"/>
              <a:t>perubahan</a:t>
            </a:r>
            <a:r>
              <a:rPr lang="en-US" sz="2800" dirty="0" smtClean="0"/>
              <a:t> </a:t>
            </a:r>
            <a:r>
              <a:rPr lang="en-US" sz="2800" dirty="0" err="1" smtClean="0"/>
              <a:t>sikap</a:t>
            </a:r>
            <a:r>
              <a:rPr lang="en-US" sz="2800" dirty="0" smtClean="0"/>
              <a:t> </a:t>
            </a:r>
            <a:r>
              <a:rPr lang="en-US" sz="2800" dirty="0" err="1" smtClean="0"/>
              <a:t>wanita</a:t>
            </a:r>
            <a:r>
              <a:rPr lang="en-US" sz="2800" dirty="0" smtClean="0"/>
              <a:t> </a:t>
            </a:r>
            <a:r>
              <a:rPr lang="en-US" sz="2800" dirty="0" err="1" smtClean="0"/>
              <a:t>terhadap</a:t>
            </a:r>
            <a:r>
              <a:rPr lang="en-US" sz="2800" dirty="0" smtClean="0"/>
              <a:t> </a:t>
            </a:r>
            <a:r>
              <a:rPr lang="en-US" sz="2800" dirty="0" err="1" smtClean="0"/>
              <a:t>kegiatan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acara</a:t>
            </a:r>
            <a:r>
              <a:rPr lang="en-US" sz="2800" dirty="0" smtClean="0"/>
              <a:t> </a:t>
            </a:r>
            <a:r>
              <a:rPr lang="en-US" sz="2800" dirty="0" err="1" smtClean="0"/>
              <a:t>tertentu</a:t>
            </a:r>
            <a:r>
              <a:rPr lang="en-US" sz="2800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93CC7C-825B-4016-9F4B-D5A67449CEA0}" type="slidenum">
              <a:rPr lang="en-US"/>
              <a:pPr>
                <a:defRPr/>
              </a:pPr>
              <a:t>10</a:t>
            </a:fld>
            <a:endParaRPr lang="en-US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3400" b="1" dirty="0" smtClean="0">
                <a:solidFill>
                  <a:schemeClr val="bg1"/>
                </a:solidFill>
              </a:rPr>
              <a:t>PANEL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39825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>
            <a:normAutofit fontScale="90000"/>
          </a:bodyPr>
          <a:lstStyle/>
          <a:p>
            <a:pPr eaLnBrk="1" hangingPunct="1"/>
            <a:r>
              <a:rPr lang="en-US" sz="2500" b="1" dirty="0" smtClean="0">
                <a:solidFill>
                  <a:schemeClr val="bg1"/>
                </a:solidFill>
              </a:rPr>
              <a:t>KEUNGGULAN DAN KELEMAHAN RANCANGAN LONGITUDINAL DAN RANCANGAN SEKSI-SILANG (cross section)</a:t>
            </a:r>
          </a:p>
        </p:txBody>
      </p:sp>
      <p:graphicFrame>
        <p:nvGraphicFramePr>
          <p:cNvPr id="22531" name="Group 3"/>
          <p:cNvGraphicFramePr>
            <a:graphicFrameLocks noGrp="1"/>
          </p:cNvGraphicFramePr>
          <p:nvPr>
            <p:ph type="tbl" idx="1"/>
          </p:nvPr>
        </p:nvGraphicFramePr>
        <p:xfrm>
          <a:off x="381000" y="1219200"/>
          <a:ext cx="8534400" cy="5200422"/>
        </p:xfrm>
        <a:graphic>
          <a:graphicData uri="http://schemas.openxmlformats.org/drawingml/2006/table">
            <a:tbl>
              <a:tblPr/>
              <a:tblGrid>
                <a:gridCol w="2844800"/>
                <a:gridCol w="2844800"/>
                <a:gridCol w="2844800"/>
              </a:tblGrid>
              <a:tr h="93322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KRITERIA EVALUASI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RANCANGAN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SEKSI-SILANG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RANCANGAN LONGITUDINAL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8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Deteksi perubahan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5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Jumlah data yang dikumpulkan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48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Akurasi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5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Keterwakilan</a:t>
                      </a: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</a:t>
                      </a:r>
                      <a:r>
                        <a:rPr kumimoji="0" lang="en-US" sz="2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responden</a:t>
                      </a: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58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penyimpangan respon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801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+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keunggulan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3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-</a:t>
                      </a:r>
                      <a:r>
                        <a:rPr kumimoji="0" lang="en-US" sz="3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  </a:t>
                      </a: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Tahoma" pitchFamily="34" charset="0"/>
                          <a:cs typeface="Arial" charset="0"/>
                        </a:rPr>
                        <a:t>kelemahan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ahoma" pitchFamily="34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EBDED3A-6CC4-46FA-903A-82435050909E}" type="slidenum">
              <a:rPr lang="en-US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 err="1" smtClean="0"/>
              <a:t>Tipe</a:t>
            </a:r>
            <a:r>
              <a:rPr lang="en-US" sz="2800" dirty="0" smtClean="0"/>
              <a:t> </a:t>
            </a:r>
            <a:r>
              <a:rPr lang="en-US" sz="2800" dirty="0" err="1" smtClean="0"/>
              <a:t>riset</a:t>
            </a:r>
            <a:r>
              <a:rPr lang="en-US" sz="2800" dirty="0" smtClean="0"/>
              <a:t> </a:t>
            </a:r>
            <a:r>
              <a:rPr lang="en-US" sz="2800" dirty="0" err="1" smtClean="0"/>
              <a:t>ini</a:t>
            </a:r>
            <a:r>
              <a:rPr lang="en-US" sz="2800" dirty="0" smtClean="0"/>
              <a:t> </a:t>
            </a:r>
            <a:r>
              <a:rPr lang="en-US" sz="2800" dirty="0" err="1" smtClean="0"/>
              <a:t>bertujuan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memperoleh</a:t>
            </a:r>
            <a:r>
              <a:rPr lang="en-US" sz="2800" dirty="0" smtClean="0"/>
              <a:t> </a:t>
            </a:r>
            <a:r>
              <a:rPr lang="en-US" sz="2800" dirty="0" err="1" smtClean="0"/>
              <a:t>kenyataan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hubungannya</a:t>
            </a:r>
            <a:r>
              <a:rPr lang="en-US" sz="2800" dirty="0" smtClean="0"/>
              <a:t> </a:t>
            </a:r>
            <a:r>
              <a:rPr lang="en-US" sz="2800" dirty="0" err="1" smtClean="0"/>
              <a:t>bersifat</a:t>
            </a:r>
            <a:r>
              <a:rPr lang="en-US" sz="2800" dirty="0" smtClean="0"/>
              <a:t> </a:t>
            </a:r>
            <a:r>
              <a:rPr lang="en-US" sz="2800" dirty="0" err="1" smtClean="0"/>
              <a:t>sebab-akibat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 smtClean="0"/>
              <a:t>peubah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menjadi</a:t>
            </a:r>
            <a:r>
              <a:rPr lang="en-US" sz="2800" dirty="0" smtClean="0"/>
              <a:t> </a:t>
            </a:r>
            <a:r>
              <a:rPr lang="en-US" sz="2800" dirty="0" err="1" smtClean="0"/>
              <a:t>penyebab</a:t>
            </a:r>
            <a:r>
              <a:rPr lang="en-US" sz="2800" dirty="0" smtClean="0"/>
              <a:t> (independent variable)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peubah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 (dependent variable) </a:t>
            </a:r>
            <a:r>
              <a:rPr lang="en-US" sz="2800" dirty="0" err="1" smtClean="0"/>
              <a:t>dari</a:t>
            </a:r>
            <a:r>
              <a:rPr lang="en-US" sz="2800" dirty="0" smtClean="0"/>
              <a:t> 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fenomena</a:t>
            </a:r>
            <a:r>
              <a:rPr lang="en-US" sz="28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menentukan</a:t>
            </a:r>
            <a:r>
              <a:rPr lang="en-US" sz="2800" dirty="0" smtClean="0"/>
              <a:t> </a:t>
            </a:r>
            <a:r>
              <a:rPr lang="en-US" sz="2800" dirty="0" err="1" smtClean="0"/>
              <a:t>sifat</a:t>
            </a:r>
            <a:r>
              <a:rPr lang="en-US" sz="2800" dirty="0" smtClean="0"/>
              <a:t> </a:t>
            </a:r>
            <a:r>
              <a:rPr lang="en-US" sz="2800" dirty="0" err="1" smtClean="0"/>
              <a:t>atau</a:t>
            </a:r>
            <a:r>
              <a:rPr lang="en-US" sz="2800" dirty="0" smtClean="0"/>
              <a:t> </a:t>
            </a:r>
            <a:r>
              <a:rPr lang="en-US" sz="2800" dirty="0" err="1" smtClean="0"/>
              <a:t>hakikat</a:t>
            </a:r>
            <a:r>
              <a:rPr lang="en-US" sz="2800" dirty="0" smtClean="0"/>
              <a:t>  </a:t>
            </a:r>
            <a:r>
              <a:rPr lang="en-US" sz="2800" dirty="0" err="1" smtClean="0"/>
              <a:t>hubungan</a:t>
            </a:r>
            <a:r>
              <a:rPr lang="en-US" sz="2800" dirty="0" smtClean="0"/>
              <a:t> </a:t>
            </a:r>
            <a:r>
              <a:rPr lang="en-US" sz="2800" dirty="0" err="1" smtClean="0"/>
              <a:t>antara</a:t>
            </a:r>
            <a:r>
              <a:rPr lang="en-US" sz="2800" dirty="0" smtClean="0"/>
              <a:t> </a:t>
            </a:r>
            <a:r>
              <a:rPr lang="en-US" sz="2800" dirty="0" err="1" smtClean="0"/>
              <a:t>peubah</a:t>
            </a:r>
            <a:r>
              <a:rPr lang="en-US" sz="2800" dirty="0" smtClean="0"/>
              <a:t> </a:t>
            </a:r>
            <a:r>
              <a:rPr lang="en-US" sz="2800" dirty="0" err="1" smtClean="0"/>
              <a:t>penyebab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peubah</a:t>
            </a:r>
            <a:r>
              <a:rPr lang="en-US" sz="2800" dirty="0" smtClean="0"/>
              <a:t> </a:t>
            </a:r>
            <a:r>
              <a:rPr lang="en-US" sz="2800" dirty="0" err="1" smtClean="0"/>
              <a:t>akibat</a:t>
            </a:r>
            <a:r>
              <a:rPr lang="en-US" sz="2800" dirty="0" smtClean="0"/>
              <a:t> yang </a:t>
            </a:r>
            <a:r>
              <a:rPr lang="en-US" sz="2800" dirty="0" err="1" smtClean="0"/>
              <a:t>akan</a:t>
            </a:r>
            <a:r>
              <a:rPr lang="en-US" sz="2800" dirty="0" smtClean="0"/>
              <a:t> </a:t>
            </a:r>
            <a:r>
              <a:rPr lang="en-US" sz="2800" dirty="0" err="1" smtClean="0"/>
              <a:t>dibuat</a:t>
            </a:r>
            <a:r>
              <a:rPr lang="en-US" sz="2800" dirty="0" smtClean="0"/>
              <a:t> </a:t>
            </a:r>
            <a:r>
              <a:rPr lang="en-US" sz="2800" dirty="0" err="1" smtClean="0"/>
              <a:t>prediksinya</a:t>
            </a:r>
            <a:r>
              <a:rPr lang="en-US" sz="2800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D087C0-73C0-4132-A322-595A5421F550}" type="slidenum">
              <a:rPr lang="en-US"/>
              <a:pPr>
                <a:defRPr/>
              </a:pPr>
              <a:t>12</a:t>
            </a:fld>
            <a:endParaRPr lang="en-US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/>
          <a:lstStyle/>
          <a:p>
            <a:pPr eaLnBrk="1" hangingPunct="1"/>
            <a:r>
              <a:rPr lang="en-US" sz="3400" b="1" dirty="0" smtClean="0">
                <a:solidFill>
                  <a:schemeClr val="bg1"/>
                </a:solidFill>
              </a:rPr>
              <a:t>PENELITIAN  SEBAB AKIBAT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953000"/>
          </a:xfrm>
        </p:spPr>
        <p:txBody>
          <a:bodyPr>
            <a:normAutofit lnSpcReduction="10000"/>
          </a:bodyPr>
          <a:lstStyle/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hanya</a:t>
            </a:r>
            <a:r>
              <a:rPr lang="en-US" sz="2400" dirty="0" smtClean="0"/>
              <a:t> </a:t>
            </a:r>
            <a:r>
              <a:rPr lang="en-US" sz="2400" dirty="0" err="1" smtClean="0"/>
              <a:t>sedikit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diketahui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diteliti</a:t>
            </a:r>
            <a:r>
              <a:rPr lang="en-US" sz="2400" dirty="0" smtClean="0"/>
              <a:t>, </a:t>
            </a:r>
            <a:r>
              <a:rPr lang="en-US" sz="2400" dirty="0" err="1" smtClean="0"/>
              <a:t>maka</a:t>
            </a:r>
            <a:r>
              <a:rPr lang="en-US" sz="2400" dirty="0" smtClean="0"/>
              <a:t> “</a:t>
            </a:r>
            <a:r>
              <a:rPr lang="en-US" sz="2400" b="1" dirty="0" smtClean="0"/>
              <a:t>RISET  EKSPLORATORI </a:t>
            </a:r>
            <a:r>
              <a:rPr lang="en-US" sz="2400" dirty="0" smtClean="0"/>
              <a:t>“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perintis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merinci</a:t>
            </a:r>
            <a:r>
              <a:rPr lang="en-US" sz="2400" dirty="0" smtClean="0"/>
              <a:t> </a:t>
            </a:r>
            <a:r>
              <a:rPr lang="en-US" sz="2400" dirty="0" err="1" smtClean="0"/>
              <a:t>situasi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>, </a:t>
            </a:r>
            <a:r>
              <a:rPr lang="en-US" sz="2400" dirty="0" err="1" smtClean="0"/>
              <a:t>membuat</a:t>
            </a:r>
            <a:r>
              <a:rPr lang="en-US" sz="2400" dirty="0" smtClean="0"/>
              <a:t> </a:t>
            </a:r>
            <a:r>
              <a:rPr lang="en-US" sz="2400" dirty="0" err="1" smtClean="0"/>
              <a:t>arah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langkah-langkah</a:t>
            </a:r>
            <a:r>
              <a:rPr lang="en-US" sz="2400" dirty="0" smtClean="0"/>
              <a:t> </a:t>
            </a:r>
            <a:r>
              <a:rPr lang="en-US" sz="2400" dirty="0" err="1" smtClean="0"/>
              <a:t>selanjutnya</a:t>
            </a:r>
            <a:r>
              <a:rPr lang="en-US" sz="2400" dirty="0" smtClean="0"/>
              <a:t>.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eksploratori</a:t>
            </a:r>
            <a:r>
              <a:rPr lang="en-US" sz="2400" dirty="0" smtClean="0"/>
              <a:t> </a:t>
            </a:r>
            <a:r>
              <a:rPr lang="en-US" sz="2400" dirty="0" err="1" smtClean="0"/>
              <a:t>umumnya</a:t>
            </a:r>
            <a:r>
              <a:rPr lang="en-US" sz="2400" dirty="0" smtClean="0"/>
              <a:t> </a:t>
            </a:r>
            <a:r>
              <a:rPr lang="en-US" sz="2400" dirty="0" err="1" smtClean="0"/>
              <a:t>diikuti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deskriptif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sebab</a:t>
            </a:r>
            <a:r>
              <a:rPr lang="en-US" sz="2400" dirty="0" smtClean="0"/>
              <a:t> </a:t>
            </a:r>
            <a:r>
              <a:rPr lang="en-US" sz="2400" dirty="0" err="1" smtClean="0"/>
              <a:t>akibat</a:t>
            </a:r>
            <a:r>
              <a:rPr lang="en-US" sz="2400" dirty="0" smtClean="0"/>
              <a:t>.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selamanya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dimulai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eksploratori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hakikat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tergantung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situasi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dihadapi</a:t>
            </a:r>
            <a:r>
              <a:rPr lang="en-US" sz="2400" dirty="0" smtClean="0"/>
              <a:t>.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kepuasan</a:t>
            </a:r>
            <a:r>
              <a:rPr lang="en-US" sz="2400" dirty="0" smtClean="0"/>
              <a:t> </a:t>
            </a:r>
            <a:r>
              <a:rPr lang="en-US" sz="2400" dirty="0" err="1" smtClean="0"/>
              <a:t>konsumen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tiap</a:t>
            </a:r>
            <a:r>
              <a:rPr lang="en-US" sz="2400" dirty="0" smtClean="0"/>
              <a:t> </a:t>
            </a:r>
            <a:r>
              <a:rPr lang="en-US" sz="2400" dirty="0" err="1" smtClean="0"/>
              <a:t>tahun</a:t>
            </a:r>
            <a:r>
              <a:rPr lang="en-US" sz="2400" dirty="0" smtClean="0"/>
              <a:t> </a:t>
            </a:r>
            <a:r>
              <a:rPr lang="en-US" sz="2400" dirty="0" err="1" smtClean="0"/>
              <a:t>misalnya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dimulai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eksploratori</a:t>
            </a:r>
            <a:r>
              <a:rPr lang="en-US" sz="2400" dirty="0" smtClean="0"/>
              <a:t>.</a:t>
            </a:r>
          </a:p>
          <a:p>
            <a:pPr marL="457200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eksploratori</a:t>
            </a:r>
            <a:r>
              <a:rPr lang="en-US" sz="2400" dirty="0" smtClean="0"/>
              <a:t>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membantu</a:t>
            </a:r>
            <a:r>
              <a:rPr lang="en-US" sz="2400" dirty="0" smtClean="0"/>
              <a:t> </a:t>
            </a:r>
            <a:r>
              <a:rPr lang="en-US" sz="2400" dirty="0" err="1" smtClean="0"/>
              <a:t>pemahaman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deskriptif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sebab-akibat</a:t>
            </a:r>
            <a:r>
              <a:rPr lang="en-US" sz="2400" dirty="0" smtClean="0"/>
              <a:t>.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tentang</a:t>
            </a:r>
            <a:r>
              <a:rPr lang="en-US" sz="2400" dirty="0" smtClean="0"/>
              <a:t> </a:t>
            </a:r>
            <a:r>
              <a:rPr lang="en-US" sz="2400" dirty="0" err="1" smtClean="0"/>
              <a:t>penentuan</a:t>
            </a:r>
            <a:r>
              <a:rPr lang="en-US" sz="2400" dirty="0" smtClean="0"/>
              <a:t> </a:t>
            </a:r>
            <a:r>
              <a:rPr lang="en-US" sz="2400" dirty="0" err="1" smtClean="0"/>
              <a:t>harga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sebab-akibat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disekriptif</a:t>
            </a:r>
            <a:r>
              <a:rPr lang="en-US" sz="2400" dirty="0" smtClean="0"/>
              <a:t> </a:t>
            </a:r>
            <a:r>
              <a:rPr lang="en-US" sz="2400" dirty="0" err="1" smtClean="0"/>
              <a:t>sukar</a:t>
            </a:r>
            <a:r>
              <a:rPr lang="en-US" sz="2400" dirty="0" smtClean="0"/>
              <a:t> </a:t>
            </a:r>
            <a:r>
              <a:rPr lang="en-US" sz="2400" dirty="0" err="1" smtClean="0"/>
              <a:t>dipahami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para</a:t>
            </a:r>
            <a:r>
              <a:rPr lang="en-US" sz="2400" dirty="0" smtClean="0"/>
              <a:t> </a:t>
            </a:r>
            <a:r>
              <a:rPr lang="en-US" sz="2400" dirty="0" err="1" smtClean="0"/>
              <a:t>manajer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pemahamnya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dibantu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riset</a:t>
            </a:r>
            <a:r>
              <a:rPr lang="en-US" sz="2400" dirty="0" smtClean="0"/>
              <a:t> </a:t>
            </a:r>
            <a:r>
              <a:rPr lang="en-US" sz="2400" dirty="0" err="1" smtClean="0"/>
              <a:t>eksplorasi</a:t>
            </a:r>
            <a:r>
              <a:rPr lang="en-US" sz="2400" dirty="0" smtClean="0"/>
              <a:t>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D169CE-E0B7-44A0-9544-D3DB174C0346}" type="slidenum">
              <a:rPr lang="en-US"/>
              <a:pPr>
                <a:defRPr/>
              </a:pPr>
              <a:t>13</a:t>
            </a:fld>
            <a:endParaRPr lang="en-US"/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1"/>
          </a:solidFill>
          <a:ln>
            <a:solidFill>
              <a:srgbClr val="FF0000"/>
            </a:solidFill>
          </a:ln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500" b="1" dirty="0" smtClean="0">
                <a:solidFill>
                  <a:schemeClr val="bg1"/>
                </a:solidFill>
              </a:rPr>
              <a:t>HUBUNGAN ANTARA PENELITIAN   EKSPLORATORI, PENELITIAN DESKRIPTIF  DAN PENELITIAN SEBAB AKIBAT</a:t>
            </a:r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145</TotalTime>
  <Words>840</Words>
  <Application>Microsoft Office PowerPoint</Application>
  <PresentationFormat>On-screen Show (4:3)</PresentationFormat>
  <Paragraphs>120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PENGERTIAN DESAIN PENELITIAN</vt:lpstr>
      <vt:lpstr>KLASIFIKASI RANCANGAN PENELITIAN</vt:lpstr>
      <vt:lpstr>BEBERAPA JENIS DESAIN PENELITIAN</vt:lpstr>
      <vt:lpstr>PENELITIAN  EKSPLORASI, DESKRIPTIF, DAN SEBAB-AKIBAT</vt:lpstr>
      <vt:lpstr>PENELITIAN  EKSPLORATORI</vt:lpstr>
      <vt:lpstr>PENELITIAN DESKRIPTIF</vt:lpstr>
      <vt:lpstr>CONTOH PENELITIAN DESKRIPTIF </vt:lpstr>
      <vt:lpstr>RANCANGAN PENELITIAN SEKSI SILANG DAN JAMAK SEKSI (CROSS SECTION)</vt:lpstr>
      <vt:lpstr>RANCANGAN PENELITIAN  JANGKA WAKTU PANJANG  (LONGITUDINAL RESEARCH DESIGN)</vt:lpstr>
      <vt:lpstr>PANEL</vt:lpstr>
      <vt:lpstr>KEUNGGULAN DAN KELEMAHAN RANCANGAN LONGITUDINAL DAN RANCANGAN SEKSI-SILANG (cross section)</vt:lpstr>
      <vt:lpstr>PENELITIAN  SEBAB AKIBAT</vt:lpstr>
      <vt:lpstr>HUBUNGAN ANTARA PENELITIAN   EKSPLORATORI, PENELITIAN DESKRIPTIF  DAN PENELITIAN SEBAB AKIBAT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DAN RANCANGAN PENELITIAN</dc:title>
  <dc:creator>TMC300</dc:creator>
  <cp:lastModifiedBy>AA-2</cp:lastModifiedBy>
  <cp:revision>34</cp:revision>
  <dcterms:created xsi:type="dcterms:W3CDTF">2005-06-01T15:39:51Z</dcterms:created>
  <dcterms:modified xsi:type="dcterms:W3CDTF">2026-09-28T06:55:17Z</dcterms:modified>
</cp:coreProperties>
</file>